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63" r:id="rId4"/>
    <p:sldId id="262" r:id="rId5"/>
    <p:sldId id="267" r:id="rId6"/>
    <p:sldId id="261" r:id="rId7"/>
    <p:sldId id="266" r:id="rId8"/>
    <p:sldId id="265" r:id="rId9"/>
    <p:sldId id="264" r:id="rId10"/>
    <p:sldId id="268" r:id="rId11"/>
    <p:sldId id="270" r:id="rId12"/>
    <p:sldId id="272" r:id="rId13"/>
  </p:sldIdLst>
  <p:sldSz cx="9144000" cy="6858000" type="screen4x3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4639" autoAdjust="0"/>
  </p:normalViewPr>
  <p:slideViewPr>
    <p:cSldViewPr>
      <p:cViewPr>
        <p:scale>
          <a:sx n="100" d="100"/>
          <a:sy n="100" d="100"/>
        </p:scale>
        <p:origin x="-2190" y="-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204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937" cy="38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764" y="0"/>
            <a:ext cx="4022937" cy="38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08938"/>
            <a:ext cx="4022937" cy="38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764" y="6608938"/>
            <a:ext cx="4022937" cy="38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7" cy="3498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9153" y="0"/>
            <a:ext cx="4022937" cy="3498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23907"/>
            <a:ext cx="7426960" cy="31489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6196"/>
            <a:ext cx="4022937" cy="3498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9153" y="6646196"/>
            <a:ext cx="4022937" cy="3498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pic>
        <p:nvPicPr>
          <p:cNvPr id="10242" name="Picture 2" descr="\\laomain\lao\Office\LAO_MSWORD10_Templates\LAO_PowerPoint\LAO Logo 2012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11321"/>
            <a:ext cx="796374" cy="2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Overview and History of State Mandates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Office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44196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Presented to: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Assembly Local Government Committee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December 10, 2013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After Proposition 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Mandate Bills Become Payable Two Years After Cost Incurred</a:t>
            </a:r>
          </a:p>
          <a:p>
            <a:endParaRPr lang="en-US" dirty="0" smtClean="0"/>
          </a:p>
          <a:p>
            <a:r>
              <a:rPr lang="en-US" dirty="0" smtClean="0"/>
              <a:t>$1.9 Billion Backlog in </a:t>
            </a:r>
            <a:r>
              <a:rPr lang="en-US" dirty="0" err="1" smtClean="0"/>
              <a:t>Noneducation</a:t>
            </a:r>
            <a:r>
              <a:rPr lang="en-US" dirty="0" smtClean="0"/>
              <a:t> Mandates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Proposition 30 (2012)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Not Required </a:t>
            </a:r>
            <a:r>
              <a:rPr lang="en-US" dirty="0"/>
              <a:t>to </a:t>
            </a:r>
            <a:r>
              <a:rPr lang="en-US" dirty="0" smtClean="0"/>
              <a:t>Provide Reimbursements </a:t>
            </a:r>
            <a:r>
              <a:rPr lang="en-US" dirty="0"/>
              <a:t>for </a:t>
            </a:r>
            <a:r>
              <a:rPr lang="en-US" dirty="0" smtClean="0"/>
              <a:t>Realigned Programs</a:t>
            </a:r>
          </a:p>
          <a:p>
            <a:endParaRPr lang="en-US" dirty="0"/>
          </a:p>
          <a:p>
            <a:r>
              <a:rPr lang="en-US" dirty="0" smtClean="0"/>
              <a:t>Local “Opt Out” Provision</a:t>
            </a:r>
          </a:p>
          <a:p>
            <a:pPr lvl="1"/>
            <a:r>
              <a:rPr lang="en-US" dirty="0" smtClean="0"/>
              <a:t>Unless state provides funds, local agencies  not required to implement future state laws  increasing these programs’ costs.</a:t>
            </a:r>
          </a:p>
        </p:txBody>
      </p:sp>
    </p:spTree>
    <p:extLst>
      <p:ext uri="{BB962C8B-B14F-4D97-AF65-F5344CB8AC3E}">
        <p14:creationId xmlns:p14="http://schemas.microsoft.com/office/powerpoint/2010/main" val="32220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Proposition 4 (1979)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“(</a:t>
            </a:r>
            <a:r>
              <a:rPr lang="en-US" dirty="0"/>
              <a:t>a) Whenever the Legislature or any state agency mandates a new program or higher level of service on any local government, the State shall provide a subvention of </a:t>
            </a:r>
            <a:r>
              <a:rPr lang="en-US" dirty="0" smtClean="0"/>
              <a:t>funds . . .”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(Article XIIIB of California Constitution)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Commission on </a:t>
            </a:r>
            <a:br>
              <a:rPr lang="en-US" dirty="0" smtClean="0"/>
            </a:br>
            <a:r>
              <a:rPr lang="en-US" dirty="0" smtClean="0"/>
              <a:t>State Mandates (1984)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Test </a:t>
            </a:r>
            <a:r>
              <a:rPr lang="en-US" dirty="0"/>
              <a:t>C</a:t>
            </a:r>
            <a:r>
              <a:rPr lang="en-US" dirty="0" smtClean="0"/>
              <a:t>laims </a:t>
            </a:r>
            <a:r>
              <a:rPr lang="en-US" dirty="0"/>
              <a:t>A</a:t>
            </a:r>
            <a:r>
              <a:rPr lang="en-US" dirty="0" smtClean="0"/>
              <a:t>lleging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I</a:t>
            </a:r>
            <a:r>
              <a:rPr lang="en-US" dirty="0" smtClean="0"/>
              <a:t>mposed </a:t>
            </a:r>
            <a:r>
              <a:rPr lang="en-US" dirty="0"/>
              <a:t>a R</a:t>
            </a:r>
            <a:r>
              <a:rPr lang="en-US" dirty="0" smtClean="0"/>
              <a:t>eimbursable Mandate</a:t>
            </a:r>
          </a:p>
          <a:p>
            <a:endParaRPr lang="en-US" dirty="0" smtClean="0"/>
          </a:p>
          <a:p>
            <a:r>
              <a:rPr lang="en-US" dirty="0" smtClean="0"/>
              <a:t>Adopt Written </a:t>
            </a:r>
            <a:r>
              <a:rPr lang="en-US" dirty="0"/>
              <a:t>D</a:t>
            </a:r>
            <a:r>
              <a:rPr lang="en-US" dirty="0" smtClean="0"/>
              <a:t>ecisions, Based on the Record  </a:t>
            </a:r>
          </a:p>
        </p:txBody>
      </p:sp>
    </p:spTree>
    <p:extLst>
      <p:ext uri="{BB962C8B-B14F-4D97-AF65-F5344CB8AC3E}">
        <p14:creationId xmlns:p14="http://schemas.microsoft.com/office/powerpoint/2010/main" val="42393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County of </a:t>
            </a:r>
            <a:r>
              <a:rPr lang="en-US" i="1" dirty="0" smtClean="0"/>
              <a:t>Los Angeles v. State of California</a:t>
            </a:r>
            <a:r>
              <a:rPr lang="en-US" dirty="0" smtClean="0"/>
              <a:t> (1987)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Not Required to Reimburse for 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L</a:t>
            </a:r>
            <a:r>
              <a:rPr lang="en-US" dirty="0" smtClean="0"/>
              <a:t>aws </a:t>
            </a:r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I</a:t>
            </a:r>
            <a:r>
              <a:rPr lang="en-US" dirty="0" smtClean="0"/>
              <a:t>ncrease Costs</a:t>
            </a:r>
          </a:p>
          <a:p>
            <a:endParaRPr lang="en-US" dirty="0" smtClean="0"/>
          </a:p>
          <a:p>
            <a:r>
              <a:rPr lang="en-US" dirty="0" smtClean="0"/>
              <a:t>Must </a:t>
            </a:r>
            <a:r>
              <a:rPr lang="en-US" dirty="0"/>
              <a:t>R</a:t>
            </a:r>
            <a:r>
              <a:rPr lang="en-US" dirty="0" smtClean="0"/>
              <a:t>eimburse </a:t>
            </a:r>
            <a:r>
              <a:rPr lang="en-US" dirty="0"/>
              <a:t>C</a:t>
            </a:r>
            <a:r>
              <a:rPr lang="en-US" dirty="0" smtClean="0"/>
              <a:t>osts </a:t>
            </a:r>
            <a:r>
              <a:rPr lang="en-US" dirty="0"/>
              <a:t>R</a:t>
            </a:r>
            <a:r>
              <a:rPr lang="en-US" dirty="0" smtClean="0"/>
              <a:t>elated to:  </a:t>
            </a:r>
          </a:p>
          <a:p>
            <a:pPr lvl="1"/>
            <a:r>
              <a:rPr lang="en-US" dirty="0" smtClean="0"/>
              <a:t>New governmental programs.</a:t>
            </a:r>
          </a:p>
          <a:p>
            <a:pPr lvl="1"/>
            <a:r>
              <a:rPr lang="en-US" dirty="0" smtClean="0"/>
              <a:t>Higher levels of governmental service.</a:t>
            </a:r>
          </a:p>
        </p:txBody>
      </p:sp>
    </p:spTree>
    <p:extLst>
      <p:ext uri="{BB962C8B-B14F-4D97-AF65-F5344CB8AC3E}">
        <p14:creationId xmlns:p14="http://schemas.microsoft.com/office/powerpoint/2010/main" val="39550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Reimbursable Mandate—Later Court Rulings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Requirements</a:t>
            </a:r>
          </a:p>
          <a:p>
            <a:r>
              <a:rPr lang="en-US" dirty="0" smtClean="0"/>
              <a:t>Voter-Imposed Requirements</a:t>
            </a:r>
          </a:p>
          <a:p>
            <a:r>
              <a:rPr lang="en-US" dirty="0"/>
              <a:t>Downstream </a:t>
            </a:r>
            <a:r>
              <a:rPr lang="en-US" dirty="0" smtClean="0"/>
              <a:t>Costs Associated With Optional Activities</a:t>
            </a:r>
            <a:endParaRPr lang="en-US" dirty="0"/>
          </a:p>
          <a:p>
            <a:r>
              <a:rPr lang="en-US" dirty="0" smtClean="0"/>
              <a:t>Shifts of Local Revenues </a:t>
            </a:r>
          </a:p>
          <a:p>
            <a:r>
              <a:rPr lang="en-US" dirty="0" smtClean="0"/>
              <a:t>Shifts of Costs Among Local Governments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Mandate Suspension Process (1990)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“17581</a:t>
            </a:r>
            <a:r>
              <a:rPr lang="en-US" dirty="0"/>
              <a:t>. (a) No local agency shall be required to implement or give effect to any statute </a:t>
            </a:r>
            <a:r>
              <a:rPr lang="en-US" dirty="0" smtClean="0"/>
              <a:t>. . . if:”</a:t>
            </a:r>
          </a:p>
          <a:p>
            <a:pPr lvl="1"/>
            <a:r>
              <a:rPr lang="en-US" dirty="0" smtClean="0"/>
              <a:t>Determined to be a mandate.</a:t>
            </a:r>
          </a:p>
          <a:p>
            <a:pPr lvl="1"/>
            <a:r>
              <a:rPr lang="en-US" dirty="0" smtClean="0"/>
              <a:t>Listed in budget act.</a:t>
            </a:r>
          </a:p>
          <a:p>
            <a:pPr lvl="1"/>
            <a:r>
              <a:rPr lang="en-US" dirty="0" smtClean="0"/>
              <a:t>Identified as suspended in budget act.</a:t>
            </a:r>
          </a:p>
        </p:txBody>
      </p:sp>
    </p:spTree>
    <p:extLst>
      <p:ext uri="{BB962C8B-B14F-4D97-AF65-F5344CB8AC3E}">
        <p14:creationId xmlns:p14="http://schemas.microsoft.com/office/powerpoint/2010/main" val="31347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8885 of </a:t>
            </a:r>
            <a:r>
              <a:rPr lang="en-US" i="1" dirty="0" smtClean="0"/>
              <a:t>2013-14 Budget Act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(3) Pursuant to the provisions of Section 17581 of the Government Code, the mandates identified in the following schedule are specifically identified by the Legislature for suspension during the 2013–14 fiscal </a:t>
            </a:r>
            <a:r>
              <a:rPr lang="en-US" sz="2000" dirty="0" smtClean="0"/>
              <a:t>year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2000" dirty="0" smtClean="0"/>
              <a:t>	(a)	Absentee </a:t>
            </a:r>
            <a:r>
              <a:rPr lang="en-US" sz="2000" dirty="0"/>
              <a:t>Ballots (Ch. 77, Stats. 1978 and Ch. 1032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			Stats</a:t>
            </a:r>
            <a:r>
              <a:rPr lang="en-US" sz="2000" dirty="0"/>
              <a:t>. 2002) (CSM-3713)  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2000" dirty="0" smtClean="0"/>
              <a:t>	(b)	Absentee </a:t>
            </a:r>
            <a:r>
              <a:rPr lang="en-US" sz="2000" dirty="0"/>
              <a:t>Ballots-Tabulation by Precinct (Ch. 697,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Stats</a:t>
            </a:r>
            <a:r>
              <a:rPr lang="en-US" sz="2000" dirty="0"/>
              <a:t>. 1999) (00-TC-08)  </a:t>
            </a:r>
          </a:p>
          <a:p>
            <a:pPr marL="0" indent="0">
              <a:buNone/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2000" dirty="0" smtClean="0"/>
              <a:t>	(c)	Adult </a:t>
            </a:r>
            <a:r>
              <a:rPr lang="en-US" sz="2000" dirty="0"/>
              <a:t>Felony Restitution (Ch. 1123, Stats. 1977)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(04-LM-08)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Deferrals of Mandate Costs (2002)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$800 Million Deferred in 2002-03  </a:t>
            </a:r>
          </a:p>
          <a:p>
            <a:endParaRPr lang="en-US" dirty="0" smtClean="0"/>
          </a:p>
          <a:p>
            <a:r>
              <a:rPr lang="en-US" dirty="0" smtClean="0"/>
              <a:t>By 2004-05, State Owes Local Governments $1.5 Billion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Proposition 1A (2004)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Year, State Must Pay a Mandate’s Bills—or Suspend or Eliminate it</a:t>
            </a:r>
          </a:p>
          <a:p>
            <a:endParaRPr lang="en-US" dirty="0" smtClean="0"/>
          </a:p>
          <a:p>
            <a:r>
              <a:rPr lang="en-US" dirty="0" smtClean="0"/>
              <a:t>Exceptions: </a:t>
            </a:r>
          </a:p>
          <a:p>
            <a:pPr lvl="1"/>
            <a:r>
              <a:rPr lang="en-US" dirty="0" smtClean="0"/>
              <a:t>Education and employee relations mandates.</a:t>
            </a:r>
          </a:p>
          <a:p>
            <a:pPr lvl="1"/>
            <a:r>
              <a:rPr lang="en-US" dirty="0" smtClean="0"/>
              <a:t>Pre-2004 mandate bills.</a:t>
            </a:r>
          </a:p>
        </p:txBody>
      </p:sp>
    </p:spTree>
    <p:extLst>
      <p:ext uri="{BB962C8B-B14F-4D97-AF65-F5344CB8AC3E}">
        <p14:creationId xmlns:p14="http://schemas.microsoft.com/office/powerpoint/2010/main" val="35771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LAO Slide Template</vt:lpstr>
      <vt:lpstr>Drawing</vt:lpstr>
      <vt:lpstr>Overview and History of State Mandates</vt:lpstr>
      <vt:lpstr>1. Proposition 4 (1979)</vt:lpstr>
      <vt:lpstr>2. Commission on  State Mandates (1984)</vt:lpstr>
      <vt:lpstr>3. County of Los Angeles v. State of California (1987)</vt:lpstr>
      <vt:lpstr>Not a Reimbursable Mandate—Later Court Rulings</vt:lpstr>
      <vt:lpstr>4. Mandate Suspension Process (1990)</vt:lpstr>
      <vt:lpstr>Item 8885 of 2013-14 Budget Act</vt:lpstr>
      <vt:lpstr>5. Deferrals of Mandate Costs (2002)</vt:lpstr>
      <vt:lpstr>6. Proposition 1A (2004)</vt:lpstr>
      <vt:lpstr>Changes After Proposition 1A</vt:lpstr>
      <vt:lpstr>7. Proposition 30 (2012)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2013-12-10T18:42:58Z</dcterms:created>
  <dcterms:modified xsi:type="dcterms:W3CDTF">2013-12-10T18:43:13Z</dcterms:modified>
</cp:coreProperties>
</file>