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2" r:id="rId3"/>
    <p:sldId id="296" r:id="rId4"/>
    <p:sldId id="295" r:id="rId5"/>
    <p:sldId id="291" r:id="rId6"/>
    <p:sldId id="288" r:id="rId7"/>
    <p:sldId id="261" r:id="rId8"/>
    <p:sldId id="289" r:id="rId9"/>
    <p:sldId id="293" r:id="rId10"/>
    <p:sldId id="290" r:id="rId11"/>
    <p:sldId id="260" r:id="rId12"/>
    <p:sldId id="292" r:id="rId13"/>
    <p:sldId id="294" r:id="rId14"/>
    <p:sldId id="263" r:id="rId15"/>
    <p:sldId id="297" r:id="rId16"/>
    <p:sldId id="298" r:id="rId17"/>
    <p:sldId id="301" r:id="rId18"/>
    <p:sldId id="300" r:id="rId19"/>
    <p:sldId id="302" r:id="rId20"/>
  </p:sldIdLst>
  <p:sldSz cx="9144000" cy="6858000" type="screen4x3"/>
  <p:notesSz cx="92837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6066" autoAdjust="0"/>
  </p:normalViewPr>
  <p:slideViewPr>
    <p:cSldViewPr>
      <p:cViewPr>
        <p:scale>
          <a:sx n="100" d="100"/>
          <a:sy n="100" d="100"/>
        </p:scale>
        <p:origin x="-2190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937" cy="38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763" y="0"/>
            <a:ext cx="4022937" cy="38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96945"/>
            <a:ext cx="4022937" cy="38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763" y="6596945"/>
            <a:ext cx="4022937" cy="38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9152" y="0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5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134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9152" y="6634134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31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20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78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16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05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8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4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1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20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42" name="Picture 2" descr="\\laomain\lao\Office\LAO_MSWORD10_Templates\LAO_PowerPoint\LAO Logo 2012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11321"/>
            <a:ext cx="796374" cy="2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219200"/>
            <a:ext cx="7788275" cy="1447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State Economic Outlook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181600"/>
            <a:ext cx="7653338" cy="5334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Office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Presented to: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California Association of Chief Business Officers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April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3,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2014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2014-15 </a:t>
            </a:r>
            <a:r>
              <a:rPr lang="en-US" dirty="0" smtClean="0"/>
              <a:t>K-12 Proposals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0244" name="Picture 4" descr="O:\Workload\2014\140110\Major 2014-15 Proposa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24125"/>
            <a:ext cx="6135688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Second-Year Implementation of Local Control Funding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$45.5 Billion</a:t>
            </a:r>
          </a:p>
          <a:p>
            <a:r>
              <a:rPr lang="en-US" dirty="0" smtClean="0"/>
              <a:t>80 Percent Funded</a:t>
            </a:r>
          </a:p>
          <a:p>
            <a:r>
              <a:rPr lang="en-US" dirty="0" smtClean="0"/>
              <a:t>11 </a:t>
            </a:r>
            <a:r>
              <a:rPr lang="en-US" dirty="0"/>
              <a:t>P</a:t>
            </a:r>
            <a:r>
              <a:rPr lang="en-US" dirty="0" smtClean="0"/>
              <a:t>ercent Increase From 2013-14 Level</a:t>
            </a:r>
          </a:p>
          <a:p>
            <a:r>
              <a:rPr lang="en-US" dirty="0" smtClean="0"/>
              <a:t>Closes 28 Percent of Gap to Target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</a:t>
            </a:r>
            <a:r>
              <a:rPr lang="en-US" dirty="0" smtClean="0"/>
              <a:t>Per-Pupil </a:t>
            </a:r>
            <a:r>
              <a:rPr lang="en-US" dirty="0"/>
              <a:t>Funding</a:t>
            </a:r>
          </a:p>
        </p:txBody>
      </p:sp>
      <p:pic>
        <p:nvPicPr>
          <p:cNvPr id="10242" name="Picture 2" descr="O:\Workload\2014\140110\K-12 Per Pupil Fund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46" y="2057400"/>
            <a:ext cx="6963054" cy="38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Proposition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98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Debt Plan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010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Billions)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1266" name="Picture 2" descr="O:\Workload\2014\140110\Proposition 98 Wall of Debt Pl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090" y="2362200"/>
            <a:ext cx="5831807" cy="384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Key Issues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06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Proposition 98 Reserve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924800" cy="3962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Makes Deposits When Capital Gains Revenues Strong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Makes Withdrawals When Guarantee Insufficient to Fund Growth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Cost-of-Living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djustment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Intent to Stabilize Funding Laudable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Formula Unlikely to Have Significant Effect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CalSTRS Unfunded 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Longstanding Funding Problems</a:t>
            </a:r>
          </a:p>
          <a:p>
            <a:r>
              <a:rPr lang="en-US" dirty="0" smtClean="0"/>
              <a:t>Focus on 30-Year Funding Plan</a:t>
            </a:r>
          </a:p>
          <a:p>
            <a:r>
              <a:rPr lang="en-US" dirty="0" smtClean="0"/>
              <a:t>Set Aside Some Money Now</a:t>
            </a:r>
          </a:p>
          <a:p>
            <a:r>
              <a:rPr lang="en-US" dirty="0" smtClean="0"/>
              <a:t>Examine State’s Role Now and in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One-Time Monies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Proposition 98 Funds</a:t>
            </a:r>
          </a:p>
          <a:p>
            <a:pPr lvl="1"/>
            <a:r>
              <a:rPr lang="en-US" dirty="0" smtClean="0"/>
              <a:t>Deferral </a:t>
            </a:r>
            <a:r>
              <a:rPr lang="en-US" dirty="0" err="1" smtClean="0"/>
              <a:t>paydowns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Mandate backlog.</a:t>
            </a:r>
          </a:p>
          <a:p>
            <a:pPr lvl="1"/>
            <a:r>
              <a:rPr lang="en-US" dirty="0" smtClean="0"/>
              <a:t>Emergency Repair Program.</a:t>
            </a:r>
          </a:p>
          <a:p>
            <a:r>
              <a:rPr lang="en-US" dirty="0" smtClean="0"/>
              <a:t>Non-Proposition </a:t>
            </a:r>
            <a:r>
              <a:rPr lang="en-US" dirty="0" smtClean="0"/>
              <a:t>98 Funds</a:t>
            </a:r>
          </a:p>
          <a:p>
            <a:pPr lvl="1"/>
            <a:r>
              <a:rPr lang="en-US" dirty="0" err="1" smtClean="0"/>
              <a:t>CalSTRS</a:t>
            </a:r>
            <a:r>
              <a:rPr lang="en-US" dirty="0" smtClean="0"/>
              <a:t> </a:t>
            </a:r>
            <a:r>
              <a:rPr lang="en-US" dirty="0" smtClean="0"/>
              <a:t>liabilities.</a:t>
            </a:r>
          </a:p>
          <a:p>
            <a:pPr lvl="1"/>
            <a:r>
              <a:rPr lang="en-US" dirty="0" smtClean="0"/>
              <a:t>Deferred maintenance.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Education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 Technical Education</a:t>
            </a:r>
          </a:p>
          <a:p>
            <a:r>
              <a:rPr lang="en-US" dirty="0"/>
              <a:t>Independent Study</a:t>
            </a:r>
          </a:p>
          <a:p>
            <a:r>
              <a:rPr lang="en-US" dirty="0" smtClean="0"/>
              <a:t>Home-to-School Transportation</a:t>
            </a:r>
          </a:p>
          <a:p>
            <a:r>
              <a:rPr lang="en-US" dirty="0" smtClean="0"/>
              <a:t>Education Mandates</a:t>
            </a:r>
          </a:p>
          <a:p>
            <a:r>
              <a:rPr lang="en-US" dirty="0" smtClean="0"/>
              <a:t>Deferred Maintenance</a:t>
            </a:r>
          </a:p>
          <a:p>
            <a:r>
              <a:rPr lang="en-US" dirty="0" smtClean="0"/>
              <a:t>Restructuring Child Care System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State Budget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92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Governor’s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Expenditures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05000"/>
            <a:ext cx="767715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(Dollars 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0242" name="Picture 2" descr="O:\Workload\2014\140110\Governor's Budget Expendit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600950" cy="173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Governor’s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 Condition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31313"/>
            <a:ext cx="86868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Includes Education Protection Account (In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0242" name="Picture 2" descr="O:\Workload\2014\140110\Governor's Budget General Fund Condi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25" y="2438400"/>
            <a:ext cx="7385275" cy="317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Comparing State Revenue Forecasts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05000"/>
            <a:ext cx="868680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Fund and Education Protection Account Combined (In Billions)</a:t>
            </a:r>
          </a:p>
        </p:txBody>
      </p:sp>
      <p:pic>
        <p:nvPicPr>
          <p:cNvPr id="3" name="Picture 2" descr="O:\Workload\2014\140110\Comparing State Revenue Forecas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51" y="2438401"/>
            <a:ext cx="766981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S&amp;P 500 Index Rose Notably During 2013</a:t>
            </a:r>
          </a:p>
        </p:txBody>
      </p:sp>
      <p:pic>
        <p:nvPicPr>
          <p:cNvPr id="10243" name="Picture 3" descr="O:\Workload\2014\140110\S&amp;P 500 Index Rose Notably During 20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17305"/>
            <a:ext cx="7597156" cy="3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Education Budget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30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Proposition 98 Minimum Guarantee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010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Billions)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2" name="Picture 2" descr="O:\Workload\2014\140110\Proposition 98 Minimum Guarant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5495347" cy="37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Governor Proposes to Pay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Outstanding K-12 Deferrals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80010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438400"/>
            <a:ext cx="695036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On-screen Show (4:3)</PresentationFormat>
  <Paragraphs>92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LAO Slide Template</vt:lpstr>
      <vt:lpstr>Drawing</vt:lpstr>
      <vt:lpstr>State Economic Outlook</vt:lpstr>
      <vt:lpstr>PowerPoint Presentation</vt:lpstr>
      <vt:lpstr>Governor’s Budget Expenditures</vt:lpstr>
      <vt:lpstr>Governor’s Budget  General Fund Condition</vt:lpstr>
      <vt:lpstr>Comparing State Revenue Forecasts</vt:lpstr>
      <vt:lpstr>S&amp;P 500 Index Rose Notably During 2013</vt:lpstr>
      <vt:lpstr>PowerPoint Presentation</vt:lpstr>
      <vt:lpstr>Proposition 98 Minimum Guarantee</vt:lpstr>
      <vt:lpstr>Governor Proposes to Pay Down  All Outstanding K-12 Deferrals</vt:lpstr>
      <vt:lpstr>Major 2014-15 K-12 Proposals</vt:lpstr>
      <vt:lpstr>Second-Year Implementation of Local Control Funding Formula</vt:lpstr>
      <vt:lpstr>K-12 Per-Pupil Funding</vt:lpstr>
      <vt:lpstr>Proposition 98 Wall of Debt Plan</vt:lpstr>
      <vt:lpstr>PowerPoint Presentation</vt:lpstr>
      <vt:lpstr>Proposition 98 Reserve</vt:lpstr>
      <vt:lpstr>CalSTRS Unfunded Liabilities</vt:lpstr>
      <vt:lpstr>Use of One-Time Monies</vt:lpstr>
      <vt:lpstr>Other Education Issues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2014-04-02T20:17:00Z</dcterms:created>
  <dcterms:modified xsi:type="dcterms:W3CDTF">2014-04-02T21:37:43Z</dcterms:modified>
</cp:coreProperties>
</file>