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95" r:id="rId4"/>
    <p:sldId id="314" r:id="rId5"/>
    <p:sldId id="273" r:id="rId6"/>
    <p:sldId id="313" r:id="rId7"/>
    <p:sldId id="325" r:id="rId8"/>
    <p:sldId id="323" r:id="rId9"/>
    <p:sldId id="324" r:id="rId10"/>
    <p:sldId id="264" r:id="rId11"/>
    <p:sldId id="296" r:id="rId12"/>
    <p:sldId id="297" r:id="rId13"/>
    <p:sldId id="298" r:id="rId14"/>
    <p:sldId id="300" r:id="rId15"/>
    <p:sldId id="301" r:id="rId16"/>
    <p:sldId id="327" r:id="rId17"/>
    <p:sldId id="299" r:id="rId18"/>
    <p:sldId id="328" r:id="rId19"/>
    <p:sldId id="282" r:id="rId20"/>
    <p:sldId id="267" r:id="rId21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6995" autoAdjust="0"/>
  </p:normalViewPr>
  <p:slideViewPr>
    <p:cSldViewPr>
      <p:cViewPr>
        <p:scale>
          <a:sx n="100" d="100"/>
          <a:sy n="100" d="100"/>
        </p:scale>
        <p:origin x="-30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1"/>
            <a:ext cx="4028440" cy="3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9490"/>
            <a:ext cx="4028440" cy="3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499490"/>
            <a:ext cx="4028440" cy="3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13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53613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6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6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1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April 14,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Budget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California </a:t>
            </a:r>
            <a:r>
              <a:rPr lang="en-US" dirty="0" smtClean="0"/>
              <a:t>Association </a:t>
            </a:r>
            <a:r>
              <a:rPr lang="en-US" smtClean="0"/>
              <a:t>of </a:t>
            </a:r>
            <a:endParaRPr lang="en-US" smtClean="0"/>
          </a:p>
          <a:p>
            <a:r>
              <a:rPr lang="en-US" smtClean="0"/>
              <a:t>School </a:t>
            </a:r>
            <a:r>
              <a:rPr lang="en-US" dirty="0" smtClean="0"/>
              <a:t>Business Officers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2014-15 Minimum </a:t>
            </a:r>
            <a:r>
              <a:rPr lang="en-US" dirty="0"/>
              <a:t>Guarantee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1" name="Picture 3" descr="O:\Workload\2016\160089\Updating Estimate of 2014-15 Minimum Guaran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7054"/>
            <a:ext cx="6934430" cy="3621075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Minimum </a:t>
            </a:r>
            <a:r>
              <a:rPr lang="en-US" dirty="0"/>
              <a:t>Guarantee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O:\Workload\2016\160089\Updating Estimate of 2015-16 Minimum Guaran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941585" cy="3649699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K-12 Funding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O:\Workload\2016\160141\k-12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7998"/>
            <a:ext cx="7553325" cy="21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2016-17 </a:t>
            </a:r>
            <a:r>
              <a:rPr lang="en-US" dirty="0" smtClean="0"/>
              <a:t>K-12 Changes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 descr="O:\Workload\2016\160141\k-12 cha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239002" cy="36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Control Funding Formula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 descr="O:\Workload\2016\160089\Tracking Funding for Local Control Funding Form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54" y="2409541"/>
            <a:ext cx="5683082" cy="3994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Spending Adjustments</a:t>
            </a:r>
          </a:p>
          <a:p>
            <a:r>
              <a:rPr lang="en-US" dirty="0" smtClean="0"/>
              <a:t>Likely Emphasis on One-Time Spending</a:t>
            </a:r>
          </a:p>
          <a:p>
            <a:r>
              <a:rPr lang="en-US" dirty="0" smtClean="0"/>
              <a:t>A Few Legislatively Driven Spending Decisions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May/June Budget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</a:t>
            </a:r>
            <a:r>
              <a:rPr lang="en-US" dirty="0" smtClean="0"/>
              <a:t>Property </a:t>
            </a:r>
            <a:r>
              <a:rPr lang="en-US" dirty="0"/>
              <a:t>Tax </a:t>
            </a:r>
            <a:r>
              <a:rPr lang="en-US" dirty="0" smtClean="0"/>
              <a:t>Estimates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Reflects Governor’s Budget 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O:\Workload\2016\160089\Proposition 98 Property Tax Revenue Estim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924801" cy="2621689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Preschool</a:t>
            </a:r>
          </a:p>
          <a:p>
            <a:r>
              <a:rPr lang="en-US" dirty="0" smtClean="0"/>
              <a:t>Education Mandates Backlog</a:t>
            </a:r>
          </a:p>
          <a:p>
            <a:r>
              <a:rPr lang="en-US" dirty="0" smtClean="0"/>
              <a:t>Education Mandates Block Grant</a:t>
            </a:r>
          </a:p>
          <a:p>
            <a:r>
              <a:rPr lang="en-US" dirty="0" smtClean="0"/>
              <a:t>County Offices of Education Funding</a:t>
            </a:r>
          </a:p>
          <a:p>
            <a:r>
              <a:rPr lang="en-US" dirty="0" smtClean="0"/>
              <a:t>Special Education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Specific Proposition 98 Proposals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30 Tax Extension</a:t>
            </a:r>
          </a:p>
          <a:p>
            <a:r>
              <a:rPr lang="en-US" dirty="0" smtClean="0"/>
              <a:t>School Bond</a:t>
            </a:r>
          </a:p>
          <a:p>
            <a:r>
              <a:rPr lang="en-US" dirty="0" err="1" smtClean="0"/>
              <a:t>CalSTRS</a:t>
            </a:r>
            <a:r>
              <a:rPr lang="en-US" dirty="0" smtClean="0"/>
              <a:t> and CalPERS </a:t>
            </a:r>
            <a:r>
              <a:rPr lang="en-US" dirty="0"/>
              <a:t>C</a:t>
            </a:r>
            <a:r>
              <a:rPr lang="en-US" dirty="0" smtClean="0"/>
              <a:t>ost Increases</a:t>
            </a:r>
            <a:endParaRPr lang="en-US" dirty="0"/>
          </a:p>
          <a:p>
            <a:r>
              <a:rPr lang="en-US" dirty="0" smtClean="0"/>
              <a:t>State School Deposit/Local Reserve Caps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Budget Expenditures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O:\Workload\2016\160141\governors_budget_expendi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43800" cy="24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Under Governor’s </a:t>
            </a:r>
            <a:r>
              <a:rPr lang="en-US" dirty="0"/>
              <a:t>Budget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O:\Workload\2016\160141\reserve under governors bu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6266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>
            <a:spLocks noGrp="1"/>
          </p:cNvSpPr>
          <p:nvPr>
            <p:ph type="subTitle" idx="13"/>
          </p:nvPr>
        </p:nvSpPr>
        <p:spPr>
          <a:xfrm>
            <a:off x="228600" y="1824484"/>
            <a:ext cx="8915400" cy="461516"/>
          </a:xfrm>
        </p:spPr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Reserves</a:t>
            </a:r>
          </a:p>
          <a:p>
            <a:r>
              <a:rPr lang="en-US" dirty="0" smtClean="0"/>
              <a:t>Proposition 2 Debt Payments</a:t>
            </a:r>
          </a:p>
          <a:p>
            <a:r>
              <a:rPr lang="en-US" dirty="0" smtClean="0"/>
              <a:t>Proposition 98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Spending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Spending Proposals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7" name="Picture 5" descr="O:\Workload\2016\160141\discretionary spe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599"/>
            <a:ext cx="5638800" cy="40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2014-15 Revenues</a:t>
            </a:r>
          </a:p>
          <a:p>
            <a:pPr lvl="1"/>
            <a:r>
              <a:rPr lang="en-US" dirty="0" smtClean="0"/>
              <a:t>Might increase hundreds </a:t>
            </a:r>
            <a:r>
              <a:rPr lang="en-US" dirty="0"/>
              <a:t>of millions due to </a:t>
            </a:r>
            <a:r>
              <a:rPr lang="en-US" dirty="0" smtClean="0"/>
              <a:t>accruals.</a:t>
            </a:r>
          </a:p>
          <a:p>
            <a:r>
              <a:rPr lang="en-US" dirty="0" smtClean="0"/>
              <a:t>2015-16 Revenues </a:t>
            </a:r>
          </a:p>
          <a:p>
            <a:pPr lvl="1"/>
            <a:r>
              <a:rPr lang="en-US" dirty="0" smtClean="0"/>
              <a:t>Big Three tax revenues are $103 million above projections through March.</a:t>
            </a:r>
          </a:p>
          <a:p>
            <a:pPr lvl="2"/>
            <a:r>
              <a:rPr lang="en-US" dirty="0"/>
              <a:t>Corporate tax: $359 million above </a:t>
            </a:r>
            <a:r>
              <a:rPr lang="en-US" dirty="0" smtClean="0"/>
              <a:t>projections.</a:t>
            </a:r>
          </a:p>
          <a:p>
            <a:pPr lvl="2"/>
            <a:r>
              <a:rPr lang="en-US" dirty="0" smtClean="0"/>
              <a:t>Personal income tax: $124 million below projections.</a:t>
            </a:r>
          </a:p>
          <a:p>
            <a:pPr lvl="2"/>
            <a:r>
              <a:rPr lang="en-US" dirty="0" smtClean="0"/>
              <a:t>Sales tax: $132 million below projections.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Revenue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Market</a:t>
            </a:r>
          </a:p>
          <a:p>
            <a:r>
              <a:rPr lang="en-US" dirty="0" smtClean="0"/>
              <a:t>Growth in Bay Area</a:t>
            </a:r>
          </a:p>
          <a:p>
            <a:r>
              <a:rPr lang="en-US" dirty="0" smtClean="0"/>
              <a:t>Growth in Global Economy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Factors for 2016-17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Increase in State Revenue</a:t>
            </a:r>
          </a:p>
          <a:p>
            <a:r>
              <a:rPr lang="en-US" dirty="0" smtClean="0"/>
              <a:t>Small Non-Education Cost Increases to Account for New Minimum Wage Law</a:t>
            </a:r>
          </a:p>
          <a:p>
            <a:r>
              <a:rPr lang="en-US" dirty="0" smtClean="0"/>
              <a:t>Small Additional Spending on Non-Education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May/June Budget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On-screen Show (4:3)</PresentationFormat>
  <Paragraphs>97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LAO Slide Template</vt:lpstr>
      <vt:lpstr>State Budget Update</vt:lpstr>
      <vt:lpstr>PowerPoint Presentation</vt:lpstr>
      <vt:lpstr>Governor’s Budget Expenditures</vt:lpstr>
      <vt:lpstr>Reserve Under Governor’s Budget Plan</vt:lpstr>
      <vt:lpstr>Constitutional Spending Requirements</vt:lpstr>
      <vt:lpstr>Discretionary Spending Proposals</vt:lpstr>
      <vt:lpstr>State Revenue Update</vt:lpstr>
      <vt:lpstr>Key Factors for 2016-17 </vt:lpstr>
      <vt:lpstr>May/June Budget Planning</vt:lpstr>
      <vt:lpstr>PowerPoint Presentation</vt:lpstr>
      <vt:lpstr>2014-15 Minimum Guarantee</vt:lpstr>
      <vt:lpstr>2015-16 Minimum Guarantee</vt:lpstr>
      <vt:lpstr>2016-17 K-12 Funding</vt:lpstr>
      <vt:lpstr>2016-17 K-12 Changes</vt:lpstr>
      <vt:lpstr>Local Control Funding Formula</vt:lpstr>
      <vt:lpstr>May/June Budget Planning</vt:lpstr>
      <vt:lpstr>Proposition 98 Property Tax Estimates</vt:lpstr>
      <vt:lpstr>Issues With Specific Proposition 98 Proposals</vt:lpstr>
      <vt:lpstr>Other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2016-04-13T20:23:03Z</dcterms:created>
  <dcterms:modified xsi:type="dcterms:W3CDTF">2016-04-13T20:49:08Z</dcterms:modified>
</cp:coreProperties>
</file>