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7" r:id="rId3"/>
    <p:sldId id="259" r:id="rId4"/>
    <p:sldId id="260" r:id="rId5"/>
    <p:sldId id="271" r:id="rId6"/>
    <p:sldId id="269" r:id="rId7"/>
    <p:sldId id="261" r:id="rId8"/>
    <p:sldId id="268" r:id="rId9"/>
    <p:sldId id="257" r:id="rId10"/>
    <p:sldId id="264" r:id="rId11"/>
    <p:sldId id="266" r:id="rId12"/>
    <p:sldId id="262" r:id="rId13"/>
    <p:sldId id="265" r:id="rId14"/>
    <p:sldId id="263" r:id="rId15"/>
    <p:sldId id="270" r:id="rId16"/>
  </p:sldIdLst>
  <p:sldSz cx="9144000" cy="6858000" type="screen4x3"/>
  <p:notesSz cx="93726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99FF"/>
    <a:srgbClr val="1F1F5F"/>
    <a:srgbClr val="252571"/>
    <a:srgbClr val="1D1D79"/>
    <a:srgbClr val="28287A"/>
    <a:srgbClr val="3333CC"/>
    <a:srgbClr val="9BCDFF"/>
    <a:srgbClr val="7BBDFF"/>
    <a:srgbClr val="57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 snapToGrid="0">
      <p:cViewPr>
        <p:scale>
          <a:sx n="100" d="100"/>
          <a:sy n="100" d="100"/>
        </p:scale>
        <p:origin x="-48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-2370" y="-96"/>
      </p:cViewPr>
      <p:guideLst>
        <p:guide orient="horz" pos="2208"/>
        <p:guide pos="295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61460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08" tIns="46804" rIns="93608" bIns="4680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11140" y="0"/>
            <a:ext cx="4061460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08" tIns="46804" rIns="93608" bIns="4680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20934"/>
            <a:ext cx="4061460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08" tIns="46804" rIns="93608" bIns="4680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11140" y="6620934"/>
            <a:ext cx="4061460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08" tIns="46804" rIns="93608" bIns="4680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449234-6A78-45B4-B0C7-F9A26DD20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8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61460" cy="350520"/>
          </a:xfrm>
          <a:prstGeom prst="rect">
            <a:avLst/>
          </a:prstGeom>
        </p:spPr>
        <p:txBody>
          <a:bodyPr vert="horz" lIns="93608" tIns="46804" rIns="93608" bIns="468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9514" y="1"/>
            <a:ext cx="4061460" cy="350520"/>
          </a:xfrm>
          <a:prstGeom prst="rect">
            <a:avLst/>
          </a:prstGeom>
        </p:spPr>
        <p:txBody>
          <a:bodyPr vert="horz" lIns="93608" tIns="46804" rIns="93608" bIns="46804" rtlCol="0"/>
          <a:lstStyle>
            <a:lvl1pPr algn="r">
              <a:defRPr sz="1200"/>
            </a:lvl1pPr>
          </a:lstStyle>
          <a:p>
            <a:fld id="{1B606A11-065F-4BE8-829E-698E9F39EFA1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27050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08" tIns="46804" rIns="93608" bIns="4680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7260" y="3329940"/>
            <a:ext cx="7498080" cy="3154680"/>
          </a:xfrm>
          <a:prstGeom prst="rect">
            <a:avLst/>
          </a:prstGeom>
        </p:spPr>
        <p:txBody>
          <a:bodyPr vert="horz" lIns="93608" tIns="46804" rIns="93608" bIns="4680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259"/>
            <a:ext cx="4061460" cy="350520"/>
          </a:xfrm>
          <a:prstGeom prst="rect">
            <a:avLst/>
          </a:prstGeom>
        </p:spPr>
        <p:txBody>
          <a:bodyPr vert="horz" lIns="93608" tIns="46804" rIns="93608" bIns="468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9514" y="6658259"/>
            <a:ext cx="4061460" cy="350520"/>
          </a:xfrm>
          <a:prstGeom prst="rect">
            <a:avLst/>
          </a:prstGeom>
        </p:spPr>
        <p:txBody>
          <a:bodyPr vert="horz" lIns="93608" tIns="46804" rIns="93608" bIns="46804" rtlCol="0" anchor="b"/>
          <a:lstStyle>
            <a:lvl1pPr algn="r">
              <a:defRPr sz="1200"/>
            </a:lvl1pPr>
          </a:lstStyle>
          <a:p>
            <a:fld id="{D065110D-F216-4299-AEC6-B2E5EC87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2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7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7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7863" y="1524000"/>
            <a:ext cx="7788275" cy="1447800"/>
          </a:xfrm>
        </p:spPr>
        <p:txBody>
          <a:bodyPr lIns="182880" rIns="182880"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677863" y="3200400"/>
            <a:ext cx="7788275" cy="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531813" y="2674938"/>
          <a:ext cx="2651125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" name="Drawing" r:id="rId3" imgW="2651760" imgH="1287720" progId="WPDraw30.Drawing">
                  <p:embed/>
                </p:oleObj>
              </mc:Choice>
              <mc:Fallback>
                <p:oleObj name="Drawing" r:id="rId3" imgW="2651760" imgH="1287720" progId="WPDraw30.Drawing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674938"/>
                        <a:ext cx="2651125" cy="128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2000" y="3429000"/>
            <a:ext cx="6434138" cy="533400"/>
          </a:xfrm>
        </p:spPr>
        <p:txBody>
          <a:bodyPr lIns="182880" rIns="182880" anchor="b"/>
          <a:lstStyle>
            <a:lvl1pPr marL="0" indent="0" algn="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7094538" y="5803900"/>
            <a:ext cx="307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>
                <a:solidFill>
                  <a:srgbClr val="FFFFFF"/>
                </a:solidFill>
                <a:latin typeface="Minion Display" pitchFamily="18" charset="0"/>
              </a:rPr>
              <a:t>L</a:t>
            </a:r>
            <a:endParaRPr lang="en-US" sz="4600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7402513" y="5803900"/>
            <a:ext cx="377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>
                <a:solidFill>
                  <a:srgbClr val="FFFFFF"/>
                </a:solidFill>
                <a:latin typeface="Minion Display" pitchFamily="18" charset="0"/>
              </a:rPr>
              <a:t>A</a:t>
            </a:r>
            <a:endParaRPr lang="en-US" sz="4600"/>
          </a:p>
        </p:txBody>
      </p:sp>
      <p:pic>
        <p:nvPicPr>
          <p:cNvPr id="9234" name="Picture 18" descr="D:\4_Color Designs\Final Designs\gradation bar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6413500"/>
            <a:ext cx="900113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5" name="Freeform 19"/>
          <p:cNvSpPr>
            <a:spLocks/>
          </p:cNvSpPr>
          <p:nvPr/>
        </p:nvSpPr>
        <p:spPr bwMode="auto">
          <a:xfrm>
            <a:off x="8035925" y="6484938"/>
            <a:ext cx="422275" cy="68262"/>
          </a:xfrm>
          <a:custGeom>
            <a:avLst/>
            <a:gdLst>
              <a:gd name="T0" fmla="*/ 45 w 55"/>
              <a:gd name="T1" fmla="*/ 5 h 8"/>
              <a:gd name="T2" fmla="*/ 23 w 55"/>
              <a:gd name="T3" fmla="*/ 2 h 8"/>
              <a:gd name="T4" fmla="*/ 1 w 55"/>
              <a:gd name="T5" fmla="*/ 5 h 8"/>
              <a:gd name="T6" fmla="*/ 0 w 55"/>
              <a:gd name="T7" fmla="*/ 5 h 8"/>
              <a:gd name="T8" fmla="*/ 0 w 55"/>
              <a:gd name="T9" fmla="*/ 4 h 8"/>
              <a:gd name="T10" fmla="*/ 18 w 55"/>
              <a:gd name="T11" fmla="*/ 0 h 8"/>
              <a:gd name="T12" fmla="*/ 29 w 55"/>
              <a:gd name="T13" fmla="*/ 0 h 8"/>
              <a:gd name="T14" fmla="*/ 35 w 55"/>
              <a:gd name="T15" fmla="*/ 0 h 8"/>
              <a:gd name="T16" fmla="*/ 41 w 55"/>
              <a:gd name="T17" fmla="*/ 1 h 8"/>
              <a:gd name="T18" fmla="*/ 51 w 55"/>
              <a:gd name="T19" fmla="*/ 3 h 8"/>
              <a:gd name="T20" fmla="*/ 54 w 55"/>
              <a:gd name="T21" fmla="*/ 4 h 8"/>
              <a:gd name="T22" fmla="*/ 54 w 55"/>
              <a:gd name="T23" fmla="*/ 7 h 8"/>
              <a:gd name="T24" fmla="*/ 51 w 55"/>
              <a:gd name="T25" fmla="*/ 7 h 8"/>
              <a:gd name="T26" fmla="*/ 45 w 55"/>
              <a:gd name="T27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8">
                <a:moveTo>
                  <a:pt x="45" y="5"/>
                </a:moveTo>
                <a:cubicBezTo>
                  <a:pt x="38" y="3"/>
                  <a:pt x="30" y="2"/>
                  <a:pt x="23" y="2"/>
                </a:cubicBezTo>
                <a:cubicBezTo>
                  <a:pt x="16" y="2"/>
                  <a:pt x="8" y="3"/>
                  <a:pt x="1" y="5"/>
                </a:cubicBezTo>
                <a:cubicBezTo>
                  <a:pt x="1" y="5"/>
                  <a:pt x="0" y="5"/>
                  <a:pt x="0" y="5"/>
                </a:cubicBezTo>
                <a:lnTo>
                  <a:pt x="0" y="4"/>
                </a:lnTo>
                <a:cubicBezTo>
                  <a:pt x="7" y="1"/>
                  <a:pt x="12" y="0"/>
                  <a:pt x="18" y="0"/>
                </a:cubicBezTo>
                <a:cubicBezTo>
                  <a:pt x="22" y="0"/>
                  <a:pt x="25" y="0"/>
                  <a:pt x="29" y="0"/>
                </a:cubicBezTo>
                <a:cubicBezTo>
                  <a:pt x="30" y="0"/>
                  <a:pt x="33" y="0"/>
                  <a:pt x="35" y="0"/>
                </a:cubicBezTo>
                <a:cubicBezTo>
                  <a:pt x="38" y="0"/>
                  <a:pt x="39" y="0"/>
                  <a:pt x="41" y="1"/>
                </a:cubicBezTo>
                <a:cubicBezTo>
                  <a:pt x="45" y="1"/>
                  <a:pt x="48" y="2"/>
                  <a:pt x="51" y="3"/>
                </a:cubicBezTo>
                <a:cubicBezTo>
                  <a:pt x="52" y="3"/>
                  <a:pt x="53" y="4"/>
                  <a:pt x="54" y="4"/>
                </a:cubicBezTo>
                <a:cubicBezTo>
                  <a:pt x="55" y="5"/>
                  <a:pt x="55" y="6"/>
                  <a:pt x="54" y="7"/>
                </a:cubicBezTo>
                <a:cubicBezTo>
                  <a:pt x="54" y="8"/>
                  <a:pt x="52" y="7"/>
                  <a:pt x="51" y="7"/>
                </a:cubicBezTo>
                <a:cubicBezTo>
                  <a:pt x="49" y="6"/>
                  <a:pt x="47" y="5"/>
                  <a:pt x="45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Freeform 20"/>
          <p:cNvSpPr>
            <a:spLocks/>
          </p:cNvSpPr>
          <p:nvPr/>
        </p:nvSpPr>
        <p:spPr bwMode="auto">
          <a:xfrm>
            <a:off x="8074025" y="6389688"/>
            <a:ext cx="346075" cy="111125"/>
          </a:xfrm>
          <a:custGeom>
            <a:avLst/>
            <a:gdLst>
              <a:gd name="T0" fmla="*/ 1 w 45"/>
              <a:gd name="T1" fmla="*/ 3 h 13"/>
              <a:gd name="T2" fmla="*/ 0 w 45"/>
              <a:gd name="T3" fmla="*/ 3 h 13"/>
              <a:gd name="T4" fmla="*/ 2 w 45"/>
              <a:gd name="T5" fmla="*/ 2 h 13"/>
              <a:gd name="T6" fmla="*/ 3 w 45"/>
              <a:gd name="T7" fmla="*/ 1 h 13"/>
              <a:gd name="T8" fmla="*/ 20 w 45"/>
              <a:gd name="T9" fmla="*/ 0 h 13"/>
              <a:gd name="T10" fmla="*/ 39 w 45"/>
              <a:gd name="T11" fmla="*/ 2 h 13"/>
              <a:gd name="T12" fmla="*/ 43 w 45"/>
              <a:gd name="T13" fmla="*/ 3 h 13"/>
              <a:gd name="T14" fmla="*/ 44 w 45"/>
              <a:gd name="T15" fmla="*/ 5 h 13"/>
              <a:gd name="T16" fmla="*/ 42 w 45"/>
              <a:gd name="T17" fmla="*/ 5 h 13"/>
              <a:gd name="T18" fmla="*/ 42 w 45"/>
              <a:gd name="T19" fmla="*/ 13 h 13"/>
              <a:gd name="T20" fmla="*/ 41 w 45"/>
              <a:gd name="T21" fmla="*/ 13 h 13"/>
              <a:gd name="T22" fmla="*/ 38 w 45"/>
              <a:gd name="T23" fmla="*/ 12 h 13"/>
              <a:gd name="T24" fmla="*/ 37 w 45"/>
              <a:gd name="T25" fmla="*/ 12 h 13"/>
              <a:gd name="T26" fmla="*/ 36 w 45"/>
              <a:gd name="T27" fmla="*/ 12 h 13"/>
              <a:gd name="T28" fmla="*/ 36 w 45"/>
              <a:gd name="T29" fmla="*/ 11 h 13"/>
              <a:gd name="T30" fmla="*/ 35 w 45"/>
              <a:gd name="T31" fmla="*/ 9 h 13"/>
              <a:gd name="T32" fmla="*/ 36 w 45"/>
              <a:gd name="T33" fmla="*/ 7 h 13"/>
              <a:gd name="T34" fmla="*/ 35 w 45"/>
              <a:gd name="T35" fmla="*/ 3 h 13"/>
              <a:gd name="T36" fmla="*/ 20 w 45"/>
              <a:gd name="T37" fmla="*/ 1 h 13"/>
              <a:gd name="T38" fmla="*/ 1 w 45"/>
              <a:gd name="T39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" h="13">
                <a:moveTo>
                  <a:pt x="1" y="3"/>
                </a:moveTo>
                <a:cubicBezTo>
                  <a:pt x="1" y="3"/>
                  <a:pt x="0" y="3"/>
                  <a:pt x="0" y="3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3" y="1"/>
                  <a:pt x="3" y="1"/>
                </a:cubicBezTo>
                <a:cubicBezTo>
                  <a:pt x="10" y="0"/>
                  <a:pt x="14" y="0"/>
                  <a:pt x="20" y="0"/>
                </a:cubicBezTo>
                <a:cubicBezTo>
                  <a:pt x="25" y="0"/>
                  <a:pt x="33" y="0"/>
                  <a:pt x="39" y="2"/>
                </a:cubicBezTo>
                <a:cubicBezTo>
                  <a:pt x="41" y="2"/>
                  <a:pt x="42" y="2"/>
                  <a:pt x="43" y="3"/>
                </a:cubicBezTo>
                <a:cubicBezTo>
                  <a:pt x="44" y="3"/>
                  <a:pt x="45" y="4"/>
                  <a:pt x="44" y="5"/>
                </a:cubicBezTo>
                <a:cubicBezTo>
                  <a:pt x="43" y="5"/>
                  <a:pt x="42" y="5"/>
                  <a:pt x="42" y="5"/>
                </a:cubicBezTo>
                <a:cubicBezTo>
                  <a:pt x="41" y="8"/>
                  <a:pt x="42" y="11"/>
                  <a:pt x="42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0" y="13"/>
                  <a:pt x="39" y="13"/>
                  <a:pt x="38" y="12"/>
                </a:cubicBezTo>
                <a:cubicBezTo>
                  <a:pt x="38" y="12"/>
                  <a:pt x="38" y="12"/>
                  <a:pt x="37" y="12"/>
                </a:cubicBezTo>
                <a:cubicBezTo>
                  <a:pt x="37" y="12"/>
                  <a:pt x="36" y="12"/>
                  <a:pt x="36" y="12"/>
                </a:cubicBezTo>
                <a:cubicBezTo>
                  <a:pt x="36" y="12"/>
                  <a:pt x="36" y="11"/>
                  <a:pt x="36" y="11"/>
                </a:cubicBezTo>
                <a:cubicBezTo>
                  <a:pt x="35" y="11"/>
                  <a:pt x="35" y="9"/>
                  <a:pt x="35" y="9"/>
                </a:cubicBezTo>
                <a:cubicBezTo>
                  <a:pt x="35" y="8"/>
                  <a:pt x="35" y="7"/>
                  <a:pt x="36" y="7"/>
                </a:cubicBezTo>
                <a:cubicBezTo>
                  <a:pt x="36" y="6"/>
                  <a:pt x="35" y="4"/>
                  <a:pt x="35" y="3"/>
                </a:cubicBezTo>
                <a:cubicBezTo>
                  <a:pt x="35" y="2"/>
                  <a:pt x="21" y="1"/>
                  <a:pt x="20" y="1"/>
                </a:cubicBezTo>
                <a:cubicBezTo>
                  <a:pt x="14" y="1"/>
                  <a:pt x="7" y="2"/>
                  <a:pt x="1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8228013" y="6308725"/>
            <a:ext cx="7937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8250238" y="6397625"/>
            <a:ext cx="15875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8281988" y="6397625"/>
            <a:ext cx="15875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8313738" y="6407150"/>
            <a:ext cx="14287" cy="68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Freeform 25"/>
          <p:cNvSpPr>
            <a:spLocks/>
          </p:cNvSpPr>
          <p:nvPr/>
        </p:nvSpPr>
        <p:spPr bwMode="auto">
          <a:xfrm>
            <a:off x="8083550" y="6346825"/>
            <a:ext cx="306388" cy="50800"/>
          </a:xfrm>
          <a:custGeom>
            <a:avLst/>
            <a:gdLst>
              <a:gd name="T0" fmla="*/ 34 w 40"/>
              <a:gd name="T1" fmla="*/ 4 h 6"/>
              <a:gd name="T2" fmla="*/ 30 w 40"/>
              <a:gd name="T3" fmla="*/ 3 h 6"/>
              <a:gd name="T4" fmla="*/ 25 w 40"/>
              <a:gd name="T5" fmla="*/ 2 h 6"/>
              <a:gd name="T6" fmla="*/ 16 w 40"/>
              <a:gd name="T7" fmla="*/ 2 h 6"/>
              <a:gd name="T8" fmla="*/ 8 w 40"/>
              <a:gd name="T9" fmla="*/ 2 h 6"/>
              <a:gd name="T10" fmla="*/ 1 w 40"/>
              <a:gd name="T11" fmla="*/ 4 h 6"/>
              <a:gd name="T12" fmla="*/ 0 w 40"/>
              <a:gd name="T13" fmla="*/ 4 h 6"/>
              <a:gd name="T14" fmla="*/ 0 w 40"/>
              <a:gd name="T15" fmla="*/ 3 h 6"/>
              <a:gd name="T16" fmla="*/ 6 w 40"/>
              <a:gd name="T17" fmla="*/ 1 h 6"/>
              <a:gd name="T18" fmla="*/ 21 w 40"/>
              <a:gd name="T19" fmla="*/ 0 h 6"/>
              <a:gd name="T20" fmla="*/ 30 w 40"/>
              <a:gd name="T21" fmla="*/ 1 h 6"/>
              <a:gd name="T22" fmla="*/ 37 w 40"/>
              <a:gd name="T23" fmla="*/ 3 h 6"/>
              <a:gd name="T24" fmla="*/ 39 w 40"/>
              <a:gd name="T25" fmla="*/ 3 h 6"/>
              <a:gd name="T26" fmla="*/ 39 w 40"/>
              <a:gd name="T27" fmla="*/ 5 h 6"/>
              <a:gd name="T28" fmla="*/ 37 w 40"/>
              <a:gd name="T29" fmla="*/ 5 h 6"/>
              <a:gd name="T30" fmla="*/ 34 w 40"/>
              <a:gd name="T31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" h="6">
                <a:moveTo>
                  <a:pt x="34" y="4"/>
                </a:moveTo>
                <a:cubicBezTo>
                  <a:pt x="33" y="4"/>
                  <a:pt x="31" y="3"/>
                  <a:pt x="30" y="3"/>
                </a:cubicBezTo>
                <a:cubicBezTo>
                  <a:pt x="28" y="3"/>
                  <a:pt x="26" y="2"/>
                  <a:pt x="25" y="2"/>
                </a:cubicBezTo>
                <a:cubicBezTo>
                  <a:pt x="22" y="2"/>
                  <a:pt x="19" y="2"/>
                  <a:pt x="16" y="2"/>
                </a:cubicBezTo>
                <a:cubicBezTo>
                  <a:pt x="13" y="2"/>
                  <a:pt x="10" y="2"/>
                  <a:pt x="8" y="2"/>
                </a:cubicBezTo>
                <a:cubicBezTo>
                  <a:pt x="5" y="2"/>
                  <a:pt x="3" y="3"/>
                  <a:pt x="1" y="4"/>
                </a:cubicBezTo>
                <a:lnTo>
                  <a:pt x="0" y="4"/>
                </a:lnTo>
                <a:lnTo>
                  <a:pt x="0" y="3"/>
                </a:lnTo>
                <a:cubicBezTo>
                  <a:pt x="1" y="2"/>
                  <a:pt x="5" y="1"/>
                  <a:pt x="6" y="1"/>
                </a:cubicBezTo>
                <a:cubicBezTo>
                  <a:pt x="11" y="0"/>
                  <a:pt x="16" y="0"/>
                  <a:pt x="21" y="0"/>
                </a:cubicBezTo>
                <a:cubicBezTo>
                  <a:pt x="24" y="0"/>
                  <a:pt x="27" y="0"/>
                  <a:pt x="30" y="1"/>
                </a:cubicBezTo>
                <a:cubicBezTo>
                  <a:pt x="32" y="1"/>
                  <a:pt x="35" y="2"/>
                  <a:pt x="37" y="3"/>
                </a:cubicBezTo>
                <a:cubicBezTo>
                  <a:pt x="37" y="3"/>
                  <a:pt x="39" y="3"/>
                  <a:pt x="39" y="3"/>
                </a:cubicBezTo>
                <a:cubicBezTo>
                  <a:pt x="40" y="4"/>
                  <a:pt x="40" y="5"/>
                  <a:pt x="39" y="5"/>
                </a:cubicBezTo>
                <a:cubicBezTo>
                  <a:pt x="39" y="6"/>
                  <a:pt x="38" y="5"/>
                  <a:pt x="37" y="5"/>
                </a:cubicBezTo>
                <a:lnTo>
                  <a:pt x="34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Freeform 26"/>
          <p:cNvSpPr>
            <a:spLocks/>
          </p:cNvSpPr>
          <p:nvPr/>
        </p:nvSpPr>
        <p:spPr bwMode="auto">
          <a:xfrm>
            <a:off x="8275638" y="6259513"/>
            <a:ext cx="28575" cy="77787"/>
          </a:xfrm>
          <a:custGeom>
            <a:avLst/>
            <a:gdLst>
              <a:gd name="T0" fmla="*/ 2 w 4"/>
              <a:gd name="T1" fmla="*/ 6 h 9"/>
              <a:gd name="T2" fmla="*/ 2 w 4"/>
              <a:gd name="T3" fmla="*/ 9 h 9"/>
              <a:gd name="T4" fmla="*/ 4 w 4"/>
              <a:gd name="T5" fmla="*/ 9 h 9"/>
              <a:gd name="T6" fmla="*/ 3 w 4"/>
              <a:gd name="T7" fmla="*/ 6 h 9"/>
              <a:gd name="T8" fmla="*/ 2 w 4"/>
              <a:gd name="T9" fmla="*/ 3 h 9"/>
              <a:gd name="T10" fmla="*/ 0 w 4"/>
              <a:gd name="T11" fmla="*/ 2 h 9"/>
              <a:gd name="T12" fmla="*/ 2 w 4"/>
              <a:gd name="T13" fmla="*/ 6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9">
                <a:moveTo>
                  <a:pt x="2" y="6"/>
                </a:moveTo>
                <a:cubicBezTo>
                  <a:pt x="2" y="7"/>
                  <a:pt x="2" y="9"/>
                  <a:pt x="2" y="9"/>
                </a:cubicBezTo>
                <a:lnTo>
                  <a:pt x="4" y="9"/>
                </a:lnTo>
                <a:cubicBezTo>
                  <a:pt x="4" y="9"/>
                  <a:pt x="4" y="7"/>
                  <a:pt x="3" y="6"/>
                </a:cubicBezTo>
                <a:cubicBezTo>
                  <a:pt x="3" y="5"/>
                  <a:pt x="2" y="3"/>
                  <a:pt x="2" y="3"/>
                </a:cubicBezTo>
                <a:cubicBezTo>
                  <a:pt x="1" y="2"/>
                  <a:pt x="0" y="0"/>
                  <a:pt x="0" y="2"/>
                </a:cubicBezTo>
                <a:cubicBezTo>
                  <a:pt x="0" y="2"/>
                  <a:pt x="1" y="4"/>
                  <a:pt x="2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Freeform 27"/>
          <p:cNvSpPr>
            <a:spLocks/>
          </p:cNvSpPr>
          <p:nvPr/>
        </p:nvSpPr>
        <p:spPr bwMode="auto">
          <a:xfrm>
            <a:off x="8259763" y="6276975"/>
            <a:ext cx="22225" cy="60325"/>
          </a:xfrm>
          <a:custGeom>
            <a:avLst/>
            <a:gdLst>
              <a:gd name="T0" fmla="*/ 1 w 3"/>
              <a:gd name="T1" fmla="*/ 4 h 7"/>
              <a:gd name="T2" fmla="*/ 2 w 3"/>
              <a:gd name="T3" fmla="*/ 7 h 7"/>
              <a:gd name="T4" fmla="*/ 3 w 3"/>
              <a:gd name="T5" fmla="*/ 7 h 7"/>
              <a:gd name="T6" fmla="*/ 2 w 3"/>
              <a:gd name="T7" fmla="*/ 4 h 7"/>
              <a:gd name="T8" fmla="*/ 1 w 3"/>
              <a:gd name="T9" fmla="*/ 2 h 7"/>
              <a:gd name="T10" fmla="*/ 0 w 3"/>
              <a:gd name="T11" fmla="*/ 1 h 7"/>
              <a:gd name="T12" fmla="*/ 1 w 3"/>
              <a:gd name="T1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1" y="4"/>
                </a:moveTo>
                <a:cubicBezTo>
                  <a:pt x="2" y="5"/>
                  <a:pt x="2" y="7"/>
                  <a:pt x="2" y="7"/>
                </a:cubicBezTo>
                <a:lnTo>
                  <a:pt x="3" y="7"/>
                </a:lnTo>
                <a:cubicBezTo>
                  <a:pt x="3" y="7"/>
                  <a:pt x="3" y="6"/>
                  <a:pt x="2" y="4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0"/>
                  <a:pt x="0" y="1"/>
                </a:cubicBezTo>
                <a:cubicBezTo>
                  <a:pt x="1" y="1"/>
                  <a:pt x="1" y="3"/>
                  <a:pt x="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Freeform 28"/>
          <p:cNvSpPr>
            <a:spLocks/>
          </p:cNvSpPr>
          <p:nvPr/>
        </p:nvSpPr>
        <p:spPr bwMode="auto">
          <a:xfrm>
            <a:off x="8243888" y="6286500"/>
            <a:ext cx="15875" cy="50800"/>
          </a:xfrm>
          <a:custGeom>
            <a:avLst/>
            <a:gdLst>
              <a:gd name="T0" fmla="*/ 1 w 2"/>
              <a:gd name="T1" fmla="*/ 4 h 6"/>
              <a:gd name="T2" fmla="*/ 1 w 2"/>
              <a:gd name="T3" fmla="*/ 6 h 6"/>
              <a:gd name="T4" fmla="*/ 2 w 2"/>
              <a:gd name="T5" fmla="*/ 6 h 6"/>
              <a:gd name="T6" fmla="*/ 2 w 2"/>
              <a:gd name="T7" fmla="*/ 4 h 6"/>
              <a:gd name="T8" fmla="*/ 1 w 2"/>
              <a:gd name="T9" fmla="*/ 2 h 6"/>
              <a:gd name="T10" fmla="*/ 1 w 2"/>
              <a:gd name="T11" fmla="*/ 1 h 6"/>
              <a:gd name="T12" fmla="*/ 1 w 2"/>
              <a:gd name="T1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6">
                <a:moveTo>
                  <a:pt x="1" y="4"/>
                </a:moveTo>
                <a:cubicBezTo>
                  <a:pt x="2" y="5"/>
                  <a:pt x="1" y="6"/>
                  <a:pt x="1" y="6"/>
                </a:cubicBezTo>
                <a:lnTo>
                  <a:pt x="2" y="6"/>
                </a:lnTo>
                <a:cubicBezTo>
                  <a:pt x="2" y="6"/>
                  <a:pt x="2" y="5"/>
                  <a:pt x="2" y="4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0"/>
                  <a:pt x="1" y="1"/>
                </a:cubicBezTo>
                <a:cubicBezTo>
                  <a:pt x="1" y="1"/>
                  <a:pt x="1" y="3"/>
                  <a:pt x="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Freeform 29"/>
          <p:cNvSpPr>
            <a:spLocks/>
          </p:cNvSpPr>
          <p:nvPr/>
        </p:nvSpPr>
        <p:spPr bwMode="auto">
          <a:xfrm>
            <a:off x="8235950" y="6113463"/>
            <a:ext cx="14288" cy="17462"/>
          </a:xfrm>
          <a:custGeom>
            <a:avLst/>
            <a:gdLst>
              <a:gd name="T0" fmla="*/ 1 w 2"/>
              <a:gd name="T1" fmla="*/ 1 h 2"/>
              <a:gd name="T2" fmla="*/ 1 w 2"/>
              <a:gd name="T3" fmla="*/ 2 h 2"/>
              <a:gd name="T4" fmla="*/ 2 w 2"/>
              <a:gd name="T5" fmla="*/ 2 h 2"/>
              <a:gd name="T6" fmla="*/ 1 w 2"/>
              <a:gd name="T7" fmla="*/ 1 h 2"/>
              <a:gd name="T8" fmla="*/ 1 w 2"/>
              <a:gd name="T9" fmla="*/ 1 h 2"/>
              <a:gd name="T10" fmla="*/ 0 w 2"/>
              <a:gd name="T11" fmla="*/ 1 h 2"/>
              <a:gd name="T12" fmla="*/ 1 w 2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1" y="2"/>
                  <a:pt x="1" y="2"/>
                  <a:pt x="1" y="2"/>
                </a:cubicBezTo>
                <a:lnTo>
                  <a:pt x="2" y="2"/>
                </a:lnTo>
                <a:cubicBezTo>
                  <a:pt x="2" y="2"/>
                  <a:pt x="2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Freeform 30"/>
          <p:cNvSpPr>
            <a:spLocks/>
          </p:cNvSpPr>
          <p:nvPr/>
        </p:nvSpPr>
        <p:spPr bwMode="auto">
          <a:xfrm>
            <a:off x="8281988" y="6251575"/>
            <a:ext cx="46037" cy="85725"/>
          </a:xfrm>
          <a:custGeom>
            <a:avLst/>
            <a:gdLst>
              <a:gd name="T0" fmla="*/ 3 w 6"/>
              <a:gd name="T1" fmla="*/ 7 h 10"/>
              <a:gd name="T2" fmla="*/ 4 w 6"/>
              <a:gd name="T3" fmla="*/ 10 h 10"/>
              <a:gd name="T4" fmla="*/ 6 w 6"/>
              <a:gd name="T5" fmla="*/ 10 h 10"/>
              <a:gd name="T6" fmla="*/ 5 w 6"/>
              <a:gd name="T7" fmla="*/ 7 h 10"/>
              <a:gd name="T8" fmla="*/ 3 w 6"/>
              <a:gd name="T9" fmla="*/ 3 h 10"/>
              <a:gd name="T10" fmla="*/ 1 w 6"/>
              <a:gd name="T11" fmla="*/ 2 h 10"/>
              <a:gd name="T12" fmla="*/ 3 w 6"/>
              <a:gd name="T13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10">
                <a:moveTo>
                  <a:pt x="3" y="7"/>
                </a:moveTo>
                <a:cubicBezTo>
                  <a:pt x="4" y="8"/>
                  <a:pt x="4" y="10"/>
                  <a:pt x="4" y="10"/>
                </a:cubicBezTo>
                <a:lnTo>
                  <a:pt x="6" y="10"/>
                </a:lnTo>
                <a:cubicBezTo>
                  <a:pt x="6" y="10"/>
                  <a:pt x="6" y="8"/>
                  <a:pt x="5" y="7"/>
                </a:cubicBezTo>
                <a:cubicBezTo>
                  <a:pt x="5" y="6"/>
                  <a:pt x="3" y="3"/>
                  <a:pt x="3" y="3"/>
                </a:cubicBezTo>
                <a:cubicBezTo>
                  <a:pt x="2" y="2"/>
                  <a:pt x="0" y="0"/>
                  <a:pt x="1" y="2"/>
                </a:cubicBezTo>
                <a:cubicBezTo>
                  <a:pt x="1" y="2"/>
                  <a:pt x="3" y="5"/>
                  <a:pt x="3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Freeform 31"/>
          <p:cNvSpPr>
            <a:spLocks/>
          </p:cNvSpPr>
          <p:nvPr/>
        </p:nvSpPr>
        <p:spPr bwMode="auto">
          <a:xfrm>
            <a:off x="8151813" y="6191250"/>
            <a:ext cx="222250" cy="188913"/>
          </a:xfrm>
          <a:custGeom>
            <a:avLst/>
            <a:gdLst>
              <a:gd name="T0" fmla="*/ 25 w 29"/>
              <a:gd name="T1" fmla="*/ 20 h 22"/>
              <a:gd name="T2" fmla="*/ 29 w 29"/>
              <a:gd name="T3" fmla="*/ 22 h 22"/>
              <a:gd name="T4" fmla="*/ 23 w 29"/>
              <a:gd name="T5" fmla="*/ 7 h 22"/>
              <a:gd name="T6" fmla="*/ 3 w 29"/>
              <a:gd name="T7" fmla="*/ 3 h 22"/>
              <a:gd name="T8" fmla="*/ 0 w 29"/>
              <a:gd name="T9" fmla="*/ 6 h 22"/>
              <a:gd name="T10" fmla="*/ 5 w 29"/>
              <a:gd name="T11" fmla="*/ 4 h 22"/>
              <a:gd name="T12" fmla="*/ 24 w 29"/>
              <a:gd name="T13" fmla="*/ 14 h 22"/>
              <a:gd name="T14" fmla="*/ 25 w 29"/>
              <a:gd name="T15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22">
                <a:moveTo>
                  <a:pt x="25" y="20"/>
                </a:moveTo>
                <a:lnTo>
                  <a:pt x="29" y="22"/>
                </a:lnTo>
                <a:cubicBezTo>
                  <a:pt x="29" y="22"/>
                  <a:pt x="28" y="12"/>
                  <a:pt x="23" y="7"/>
                </a:cubicBezTo>
                <a:cubicBezTo>
                  <a:pt x="18" y="2"/>
                  <a:pt x="10" y="0"/>
                  <a:pt x="3" y="3"/>
                </a:cubicBezTo>
                <a:cubicBezTo>
                  <a:pt x="3" y="3"/>
                  <a:pt x="0" y="5"/>
                  <a:pt x="0" y="6"/>
                </a:cubicBezTo>
                <a:cubicBezTo>
                  <a:pt x="0" y="6"/>
                  <a:pt x="2" y="4"/>
                  <a:pt x="5" y="4"/>
                </a:cubicBezTo>
                <a:cubicBezTo>
                  <a:pt x="13" y="2"/>
                  <a:pt x="22" y="6"/>
                  <a:pt x="24" y="14"/>
                </a:cubicBezTo>
                <a:cubicBezTo>
                  <a:pt x="25" y="19"/>
                  <a:pt x="25" y="20"/>
                  <a:pt x="2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8" name="Freeform 32"/>
          <p:cNvSpPr>
            <a:spLocks/>
          </p:cNvSpPr>
          <p:nvPr/>
        </p:nvSpPr>
        <p:spPr bwMode="auto">
          <a:xfrm>
            <a:off x="8189913" y="6191250"/>
            <a:ext cx="85725" cy="17463"/>
          </a:xfrm>
          <a:custGeom>
            <a:avLst/>
            <a:gdLst>
              <a:gd name="T0" fmla="*/ 0 w 11"/>
              <a:gd name="T1" fmla="*/ 1 h 2"/>
              <a:gd name="T2" fmla="*/ 5 w 11"/>
              <a:gd name="T3" fmla="*/ 0 h 2"/>
              <a:gd name="T4" fmla="*/ 10 w 11"/>
              <a:gd name="T5" fmla="*/ 0 h 2"/>
              <a:gd name="T6" fmla="*/ 10 w 11"/>
              <a:gd name="T7" fmla="*/ 2 h 2"/>
              <a:gd name="T8" fmla="*/ 5 w 11"/>
              <a:gd name="T9" fmla="*/ 1 h 2"/>
              <a:gd name="T10" fmla="*/ 1 w 11"/>
              <a:gd name="T11" fmla="*/ 1 h 2"/>
              <a:gd name="T12" fmla="*/ 0 w 11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1"/>
                </a:moveTo>
                <a:cubicBezTo>
                  <a:pt x="1" y="0"/>
                  <a:pt x="3" y="0"/>
                  <a:pt x="5" y="0"/>
                </a:cubicBezTo>
                <a:cubicBezTo>
                  <a:pt x="7" y="0"/>
                  <a:pt x="9" y="0"/>
                  <a:pt x="10" y="0"/>
                </a:cubicBezTo>
                <a:cubicBezTo>
                  <a:pt x="11" y="1"/>
                  <a:pt x="11" y="2"/>
                  <a:pt x="10" y="2"/>
                </a:cubicBezTo>
                <a:cubicBezTo>
                  <a:pt x="9" y="1"/>
                  <a:pt x="7" y="1"/>
                  <a:pt x="5" y="1"/>
                </a:cubicBezTo>
                <a:cubicBezTo>
                  <a:pt x="3" y="1"/>
                  <a:pt x="2" y="1"/>
                  <a:pt x="1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Freeform 33"/>
          <p:cNvSpPr>
            <a:spLocks/>
          </p:cNvSpPr>
          <p:nvPr/>
        </p:nvSpPr>
        <p:spPr bwMode="auto">
          <a:xfrm>
            <a:off x="8189913" y="6148388"/>
            <a:ext cx="85725" cy="17462"/>
          </a:xfrm>
          <a:custGeom>
            <a:avLst/>
            <a:gdLst>
              <a:gd name="T0" fmla="*/ 0 w 11"/>
              <a:gd name="T1" fmla="*/ 0 h 2"/>
              <a:gd name="T2" fmla="*/ 5 w 11"/>
              <a:gd name="T3" fmla="*/ 0 h 2"/>
              <a:gd name="T4" fmla="*/ 10 w 11"/>
              <a:gd name="T5" fmla="*/ 0 h 2"/>
              <a:gd name="T6" fmla="*/ 10 w 11"/>
              <a:gd name="T7" fmla="*/ 1 h 2"/>
              <a:gd name="T8" fmla="*/ 5 w 11"/>
              <a:gd name="T9" fmla="*/ 0 h 2"/>
              <a:gd name="T10" fmla="*/ 1 w 11"/>
              <a:gd name="T11" fmla="*/ 1 h 2"/>
              <a:gd name="T12" fmla="*/ 0 w 11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0"/>
                </a:moveTo>
                <a:cubicBezTo>
                  <a:pt x="1" y="0"/>
                  <a:pt x="3" y="0"/>
                  <a:pt x="5" y="0"/>
                </a:cubicBezTo>
                <a:cubicBezTo>
                  <a:pt x="7" y="0"/>
                  <a:pt x="9" y="0"/>
                  <a:pt x="10" y="0"/>
                </a:cubicBezTo>
                <a:cubicBezTo>
                  <a:pt x="11" y="1"/>
                  <a:pt x="11" y="2"/>
                  <a:pt x="10" y="1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1"/>
                  <a:pt x="1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Freeform 34"/>
          <p:cNvSpPr>
            <a:spLocks/>
          </p:cNvSpPr>
          <p:nvPr/>
        </p:nvSpPr>
        <p:spPr bwMode="auto">
          <a:xfrm>
            <a:off x="8189913" y="6130925"/>
            <a:ext cx="85725" cy="17463"/>
          </a:xfrm>
          <a:custGeom>
            <a:avLst/>
            <a:gdLst>
              <a:gd name="T0" fmla="*/ 0 w 11"/>
              <a:gd name="T1" fmla="*/ 1 h 2"/>
              <a:gd name="T2" fmla="*/ 5 w 11"/>
              <a:gd name="T3" fmla="*/ 0 h 2"/>
              <a:gd name="T4" fmla="*/ 10 w 11"/>
              <a:gd name="T5" fmla="*/ 1 h 2"/>
              <a:gd name="T6" fmla="*/ 10 w 11"/>
              <a:gd name="T7" fmla="*/ 2 h 2"/>
              <a:gd name="T8" fmla="*/ 5 w 11"/>
              <a:gd name="T9" fmla="*/ 1 h 2"/>
              <a:gd name="T10" fmla="*/ 1 w 11"/>
              <a:gd name="T11" fmla="*/ 1 h 2"/>
              <a:gd name="T12" fmla="*/ 0 w 11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1"/>
                </a:moveTo>
                <a:cubicBezTo>
                  <a:pt x="1" y="1"/>
                  <a:pt x="3" y="0"/>
                  <a:pt x="5" y="0"/>
                </a:cubicBezTo>
                <a:cubicBezTo>
                  <a:pt x="7" y="0"/>
                  <a:pt x="9" y="0"/>
                  <a:pt x="10" y="1"/>
                </a:cubicBezTo>
                <a:cubicBezTo>
                  <a:pt x="11" y="1"/>
                  <a:pt x="11" y="2"/>
                  <a:pt x="10" y="2"/>
                </a:cubicBezTo>
                <a:cubicBezTo>
                  <a:pt x="9" y="2"/>
                  <a:pt x="7" y="1"/>
                  <a:pt x="5" y="1"/>
                </a:cubicBezTo>
                <a:cubicBezTo>
                  <a:pt x="3" y="1"/>
                  <a:pt x="2" y="1"/>
                  <a:pt x="1" y="1"/>
                </a:cubicBezTo>
                <a:cubicBezTo>
                  <a:pt x="0" y="2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8228013" y="6059488"/>
            <a:ext cx="7937" cy="2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8243888" y="6156325"/>
            <a:ext cx="22225" cy="34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Freeform 37"/>
          <p:cNvSpPr>
            <a:spLocks/>
          </p:cNvSpPr>
          <p:nvPr/>
        </p:nvSpPr>
        <p:spPr bwMode="auto">
          <a:xfrm>
            <a:off x="8189913" y="6103938"/>
            <a:ext cx="76200" cy="34925"/>
          </a:xfrm>
          <a:custGeom>
            <a:avLst/>
            <a:gdLst>
              <a:gd name="T0" fmla="*/ 10 w 10"/>
              <a:gd name="T1" fmla="*/ 4 h 4"/>
              <a:gd name="T2" fmla="*/ 9 w 10"/>
              <a:gd name="T3" fmla="*/ 2 h 4"/>
              <a:gd name="T4" fmla="*/ 3 w 10"/>
              <a:gd name="T5" fmla="*/ 1 h 4"/>
              <a:gd name="T6" fmla="*/ 0 w 10"/>
              <a:gd name="T7" fmla="*/ 4 h 4"/>
              <a:gd name="T8" fmla="*/ 10 w 10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4">
                <a:moveTo>
                  <a:pt x="10" y="4"/>
                </a:moveTo>
                <a:cubicBezTo>
                  <a:pt x="10" y="4"/>
                  <a:pt x="10" y="4"/>
                  <a:pt x="9" y="2"/>
                </a:cubicBezTo>
                <a:cubicBezTo>
                  <a:pt x="7" y="0"/>
                  <a:pt x="4" y="0"/>
                  <a:pt x="3" y="1"/>
                </a:cubicBezTo>
                <a:cubicBezTo>
                  <a:pt x="1" y="2"/>
                  <a:pt x="0" y="4"/>
                  <a:pt x="0" y="4"/>
                </a:cubicBezTo>
                <a:lnTo>
                  <a:pt x="1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Oval 38"/>
          <p:cNvSpPr>
            <a:spLocks noChangeArrowheads="1"/>
          </p:cNvSpPr>
          <p:nvPr/>
        </p:nvSpPr>
        <p:spPr bwMode="auto">
          <a:xfrm>
            <a:off x="8221663" y="6096000"/>
            <a:ext cx="14287" cy="17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7720013" y="5803900"/>
            <a:ext cx="4333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>
                <a:solidFill>
                  <a:srgbClr val="FFFFFF"/>
                </a:solidFill>
                <a:latin typeface="Minion Display" pitchFamily="18" charset="0"/>
              </a:rPr>
              <a:t>O</a:t>
            </a:r>
            <a:endParaRPr lang="en-US" sz="4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06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7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7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609600" y="1752600"/>
            <a:ext cx="7924800" cy="152400"/>
          </a:xfrm>
          <a:prstGeom prst="rect">
            <a:avLst/>
          </a:prstGeom>
          <a:solidFill>
            <a:srgbClr val="1F1F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290280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/>
                </a:solidFill>
                <a:latin typeface="+mj-lt"/>
              </a:rPr>
              <a:t>Visit</a:t>
            </a:r>
            <a:r>
              <a:rPr lang="en-US" sz="3200" b="1" baseline="0" dirty="0" smtClean="0">
                <a:solidFill>
                  <a:schemeClr val="accent3"/>
                </a:solidFill>
                <a:latin typeface="+mj-lt"/>
              </a:rPr>
              <a:t> the LAO website at:</a:t>
            </a:r>
          </a:p>
          <a:p>
            <a:pPr algn="ctr"/>
            <a:r>
              <a:rPr lang="en-US" sz="3200" b="1" baseline="0" dirty="0" smtClean="0">
                <a:solidFill>
                  <a:schemeClr val="accent3"/>
                </a:solidFill>
                <a:latin typeface="+mj-lt"/>
              </a:rPr>
              <a:t>www.lao.ca.gov</a:t>
            </a:r>
            <a:endParaRPr lang="en-US" sz="32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7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6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0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32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30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1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5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124200"/>
            <a:ext cx="6434138" cy="533400"/>
          </a:xfrm>
        </p:spPr>
        <p:txBody>
          <a:bodyPr lIns="182880" rIns="182880" anchor="b"/>
          <a:lstStyle>
            <a:lvl1pPr marL="0" indent="0" algn="ctr">
              <a:buFont typeface="Wingdings" pitchFamily="2" charset="2"/>
              <a:buNone/>
              <a:defRPr sz="3000" baseline="0"/>
            </a:lvl1pPr>
          </a:lstStyle>
          <a:p>
            <a:pPr lvl="0"/>
            <a:r>
              <a:rPr lang="en-US" noProof="0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9250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4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8287A">
                <a:gamma/>
                <a:shade val="72941"/>
                <a:invGamma/>
              </a:srgbClr>
            </a:gs>
            <a:gs pos="100000">
              <a:srgbClr val="2828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384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Subitem</a:t>
            </a:r>
          </a:p>
          <a:p>
            <a:pPr lvl="2"/>
            <a:r>
              <a:rPr lang="en-US" smtClean="0"/>
              <a:t>Sub Subitem</a:t>
            </a:r>
          </a:p>
          <a:p>
            <a:pPr lvl="2"/>
            <a:endParaRPr lang="en-US" smtClean="0"/>
          </a:p>
        </p:txBody>
      </p:sp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8014890" y="6308725"/>
            <a:ext cx="8732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8014890" y="6059488"/>
            <a:ext cx="8732" cy="2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2" name="Rectangle 78"/>
          <p:cNvSpPr>
            <a:spLocks noChangeArrowheads="1"/>
          </p:cNvSpPr>
          <p:nvPr/>
        </p:nvSpPr>
        <p:spPr bwMode="auto">
          <a:xfrm>
            <a:off x="6842601" y="5803900"/>
            <a:ext cx="33877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 dirty="0">
                <a:solidFill>
                  <a:srgbClr val="FFFFFF"/>
                </a:solidFill>
                <a:latin typeface="Minion Display" pitchFamily="18" charset="0"/>
              </a:rPr>
              <a:t>L</a:t>
            </a:r>
            <a:endParaRPr lang="en-US" sz="4600" dirty="0"/>
          </a:p>
        </p:txBody>
      </p:sp>
      <p:sp>
        <p:nvSpPr>
          <p:cNvPr id="1103" name="Rectangle 79"/>
          <p:cNvSpPr>
            <a:spLocks noChangeArrowheads="1"/>
          </p:cNvSpPr>
          <p:nvPr/>
        </p:nvSpPr>
        <p:spPr bwMode="auto">
          <a:xfrm>
            <a:off x="7147083" y="5803900"/>
            <a:ext cx="41560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>
                <a:solidFill>
                  <a:srgbClr val="FFFFFF"/>
                </a:solidFill>
                <a:latin typeface="Minion Display" pitchFamily="18" charset="0"/>
              </a:rPr>
              <a:t>A</a:t>
            </a:r>
            <a:endParaRPr lang="en-US" sz="4600"/>
          </a:p>
        </p:txBody>
      </p:sp>
      <p:pic>
        <p:nvPicPr>
          <p:cNvPr id="1104" name="Picture 80" descr="gradation ba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281" y="6407150"/>
            <a:ext cx="990124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" name="Freeform 81"/>
          <p:cNvSpPr>
            <a:spLocks/>
          </p:cNvSpPr>
          <p:nvPr/>
        </p:nvSpPr>
        <p:spPr bwMode="auto">
          <a:xfrm>
            <a:off x="7778273" y="6484938"/>
            <a:ext cx="464503" cy="68262"/>
          </a:xfrm>
          <a:custGeom>
            <a:avLst/>
            <a:gdLst>
              <a:gd name="T0" fmla="*/ 45 w 55"/>
              <a:gd name="T1" fmla="*/ 5 h 8"/>
              <a:gd name="T2" fmla="*/ 23 w 55"/>
              <a:gd name="T3" fmla="*/ 2 h 8"/>
              <a:gd name="T4" fmla="*/ 1 w 55"/>
              <a:gd name="T5" fmla="*/ 5 h 8"/>
              <a:gd name="T6" fmla="*/ 0 w 55"/>
              <a:gd name="T7" fmla="*/ 5 h 8"/>
              <a:gd name="T8" fmla="*/ 0 w 55"/>
              <a:gd name="T9" fmla="*/ 4 h 8"/>
              <a:gd name="T10" fmla="*/ 18 w 55"/>
              <a:gd name="T11" fmla="*/ 0 h 8"/>
              <a:gd name="T12" fmla="*/ 29 w 55"/>
              <a:gd name="T13" fmla="*/ 0 h 8"/>
              <a:gd name="T14" fmla="*/ 35 w 55"/>
              <a:gd name="T15" fmla="*/ 0 h 8"/>
              <a:gd name="T16" fmla="*/ 41 w 55"/>
              <a:gd name="T17" fmla="*/ 1 h 8"/>
              <a:gd name="T18" fmla="*/ 51 w 55"/>
              <a:gd name="T19" fmla="*/ 3 h 8"/>
              <a:gd name="T20" fmla="*/ 54 w 55"/>
              <a:gd name="T21" fmla="*/ 4 h 8"/>
              <a:gd name="T22" fmla="*/ 54 w 55"/>
              <a:gd name="T23" fmla="*/ 7 h 8"/>
              <a:gd name="T24" fmla="*/ 51 w 55"/>
              <a:gd name="T25" fmla="*/ 7 h 8"/>
              <a:gd name="T26" fmla="*/ 45 w 55"/>
              <a:gd name="T27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8">
                <a:moveTo>
                  <a:pt x="45" y="5"/>
                </a:moveTo>
                <a:cubicBezTo>
                  <a:pt x="38" y="3"/>
                  <a:pt x="30" y="2"/>
                  <a:pt x="23" y="2"/>
                </a:cubicBezTo>
                <a:cubicBezTo>
                  <a:pt x="16" y="2"/>
                  <a:pt x="8" y="3"/>
                  <a:pt x="1" y="5"/>
                </a:cubicBezTo>
                <a:cubicBezTo>
                  <a:pt x="1" y="5"/>
                  <a:pt x="0" y="5"/>
                  <a:pt x="0" y="5"/>
                </a:cubicBezTo>
                <a:lnTo>
                  <a:pt x="0" y="4"/>
                </a:lnTo>
                <a:cubicBezTo>
                  <a:pt x="7" y="1"/>
                  <a:pt x="12" y="0"/>
                  <a:pt x="18" y="0"/>
                </a:cubicBezTo>
                <a:cubicBezTo>
                  <a:pt x="22" y="0"/>
                  <a:pt x="25" y="0"/>
                  <a:pt x="29" y="0"/>
                </a:cubicBezTo>
                <a:cubicBezTo>
                  <a:pt x="30" y="0"/>
                  <a:pt x="33" y="0"/>
                  <a:pt x="35" y="0"/>
                </a:cubicBezTo>
                <a:cubicBezTo>
                  <a:pt x="38" y="0"/>
                  <a:pt x="39" y="0"/>
                  <a:pt x="41" y="1"/>
                </a:cubicBezTo>
                <a:cubicBezTo>
                  <a:pt x="45" y="1"/>
                  <a:pt x="48" y="2"/>
                  <a:pt x="51" y="3"/>
                </a:cubicBezTo>
                <a:cubicBezTo>
                  <a:pt x="52" y="3"/>
                  <a:pt x="53" y="4"/>
                  <a:pt x="54" y="4"/>
                </a:cubicBezTo>
                <a:cubicBezTo>
                  <a:pt x="55" y="5"/>
                  <a:pt x="55" y="6"/>
                  <a:pt x="54" y="7"/>
                </a:cubicBezTo>
                <a:cubicBezTo>
                  <a:pt x="54" y="8"/>
                  <a:pt x="52" y="7"/>
                  <a:pt x="51" y="7"/>
                </a:cubicBezTo>
                <a:cubicBezTo>
                  <a:pt x="49" y="6"/>
                  <a:pt x="47" y="5"/>
                  <a:pt x="45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" name="Freeform 82"/>
          <p:cNvSpPr>
            <a:spLocks/>
          </p:cNvSpPr>
          <p:nvPr/>
        </p:nvSpPr>
        <p:spPr bwMode="auto">
          <a:xfrm>
            <a:off x="7820183" y="6389688"/>
            <a:ext cx="380683" cy="111125"/>
          </a:xfrm>
          <a:custGeom>
            <a:avLst/>
            <a:gdLst>
              <a:gd name="T0" fmla="*/ 1 w 45"/>
              <a:gd name="T1" fmla="*/ 3 h 13"/>
              <a:gd name="T2" fmla="*/ 0 w 45"/>
              <a:gd name="T3" fmla="*/ 3 h 13"/>
              <a:gd name="T4" fmla="*/ 2 w 45"/>
              <a:gd name="T5" fmla="*/ 2 h 13"/>
              <a:gd name="T6" fmla="*/ 3 w 45"/>
              <a:gd name="T7" fmla="*/ 1 h 13"/>
              <a:gd name="T8" fmla="*/ 20 w 45"/>
              <a:gd name="T9" fmla="*/ 0 h 13"/>
              <a:gd name="T10" fmla="*/ 39 w 45"/>
              <a:gd name="T11" fmla="*/ 2 h 13"/>
              <a:gd name="T12" fmla="*/ 43 w 45"/>
              <a:gd name="T13" fmla="*/ 3 h 13"/>
              <a:gd name="T14" fmla="*/ 44 w 45"/>
              <a:gd name="T15" fmla="*/ 5 h 13"/>
              <a:gd name="T16" fmla="*/ 42 w 45"/>
              <a:gd name="T17" fmla="*/ 5 h 13"/>
              <a:gd name="T18" fmla="*/ 42 w 45"/>
              <a:gd name="T19" fmla="*/ 13 h 13"/>
              <a:gd name="T20" fmla="*/ 41 w 45"/>
              <a:gd name="T21" fmla="*/ 13 h 13"/>
              <a:gd name="T22" fmla="*/ 38 w 45"/>
              <a:gd name="T23" fmla="*/ 12 h 13"/>
              <a:gd name="T24" fmla="*/ 37 w 45"/>
              <a:gd name="T25" fmla="*/ 12 h 13"/>
              <a:gd name="T26" fmla="*/ 36 w 45"/>
              <a:gd name="T27" fmla="*/ 12 h 13"/>
              <a:gd name="T28" fmla="*/ 36 w 45"/>
              <a:gd name="T29" fmla="*/ 11 h 13"/>
              <a:gd name="T30" fmla="*/ 35 w 45"/>
              <a:gd name="T31" fmla="*/ 9 h 13"/>
              <a:gd name="T32" fmla="*/ 36 w 45"/>
              <a:gd name="T33" fmla="*/ 7 h 13"/>
              <a:gd name="T34" fmla="*/ 35 w 45"/>
              <a:gd name="T35" fmla="*/ 3 h 13"/>
              <a:gd name="T36" fmla="*/ 20 w 45"/>
              <a:gd name="T37" fmla="*/ 1 h 13"/>
              <a:gd name="T38" fmla="*/ 1 w 45"/>
              <a:gd name="T39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" h="13">
                <a:moveTo>
                  <a:pt x="1" y="3"/>
                </a:moveTo>
                <a:cubicBezTo>
                  <a:pt x="1" y="3"/>
                  <a:pt x="0" y="3"/>
                  <a:pt x="0" y="3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3" y="1"/>
                  <a:pt x="3" y="1"/>
                </a:cubicBezTo>
                <a:cubicBezTo>
                  <a:pt x="10" y="0"/>
                  <a:pt x="14" y="0"/>
                  <a:pt x="20" y="0"/>
                </a:cubicBezTo>
                <a:cubicBezTo>
                  <a:pt x="25" y="0"/>
                  <a:pt x="33" y="0"/>
                  <a:pt x="39" y="2"/>
                </a:cubicBezTo>
                <a:cubicBezTo>
                  <a:pt x="41" y="2"/>
                  <a:pt x="42" y="2"/>
                  <a:pt x="43" y="3"/>
                </a:cubicBezTo>
                <a:cubicBezTo>
                  <a:pt x="44" y="3"/>
                  <a:pt x="45" y="4"/>
                  <a:pt x="44" y="5"/>
                </a:cubicBezTo>
                <a:cubicBezTo>
                  <a:pt x="43" y="5"/>
                  <a:pt x="42" y="5"/>
                  <a:pt x="42" y="5"/>
                </a:cubicBezTo>
                <a:cubicBezTo>
                  <a:pt x="41" y="8"/>
                  <a:pt x="42" y="11"/>
                  <a:pt x="42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0" y="13"/>
                  <a:pt x="39" y="13"/>
                  <a:pt x="38" y="12"/>
                </a:cubicBezTo>
                <a:cubicBezTo>
                  <a:pt x="38" y="12"/>
                  <a:pt x="38" y="12"/>
                  <a:pt x="37" y="12"/>
                </a:cubicBezTo>
                <a:cubicBezTo>
                  <a:pt x="37" y="12"/>
                  <a:pt x="36" y="12"/>
                  <a:pt x="36" y="12"/>
                </a:cubicBezTo>
                <a:cubicBezTo>
                  <a:pt x="36" y="12"/>
                  <a:pt x="36" y="11"/>
                  <a:pt x="36" y="11"/>
                </a:cubicBezTo>
                <a:cubicBezTo>
                  <a:pt x="35" y="11"/>
                  <a:pt x="35" y="9"/>
                  <a:pt x="35" y="9"/>
                </a:cubicBezTo>
                <a:cubicBezTo>
                  <a:pt x="35" y="8"/>
                  <a:pt x="35" y="7"/>
                  <a:pt x="36" y="7"/>
                </a:cubicBezTo>
                <a:cubicBezTo>
                  <a:pt x="36" y="6"/>
                  <a:pt x="35" y="4"/>
                  <a:pt x="35" y="3"/>
                </a:cubicBezTo>
                <a:cubicBezTo>
                  <a:pt x="35" y="2"/>
                  <a:pt x="21" y="1"/>
                  <a:pt x="20" y="1"/>
                </a:cubicBezTo>
                <a:cubicBezTo>
                  <a:pt x="14" y="1"/>
                  <a:pt x="7" y="2"/>
                  <a:pt x="1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7" name="Rectangle 83"/>
          <p:cNvSpPr>
            <a:spLocks noChangeArrowheads="1"/>
          </p:cNvSpPr>
          <p:nvPr/>
        </p:nvSpPr>
        <p:spPr bwMode="auto">
          <a:xfrm>
            <a:off x="7991078" y="6308725"/>
            <a:ext cx="8731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8" name="Rectangle 84"/>
          <p:cNvSpPr>
            <a:spLocks noChangeArrowheads="1"/>
          </p:cNvSpPr>
          <p:nvPr/>
        </p:nvSpPr>
        <p:spPr bwMode="auto">
          <a:xfrm>
            <a:off x="8012906" y="6397625"/>
            <a:ext cx="17463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9" name="Rectangle 85"/>
          <p:cNvSpPr>
            <a:spLocks noChangeArrowheads="1"/>
          </p:cNvSpPr>
          <p:nvPr/>
        </p:nvSpPr>
        <p:spPr bwMode="auto">
          <a:xfrm>
            <a:off x="8044656" y="6397625"/>
            <a:ext cx="17463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0" name="Rectangle 86"/>
          <p:cNvSpPr>
            <a:spLocks noChangeArrowheads="1"/>
          </p:cNvSpPr>
          <p:nvPr/>
        </p:nvSpPr>
        <p:spPr bwMode="auto">
          <a:xfrm>
            <a:off x="8076485" y="6407150"/>
            <a:ext cx="15716" cy="68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" name="Freeform 87"/>
          <p:cNvSpPr>
            <a:spLocks/>
          </p:cNvSpPr>
          <p:nvPr/>
        </p:nvSpPr>
        <p:spPr bwMode="auto">
          <a:xfrm>
            <a:off x="7831693" y="6346825"/>
            <a:ext cx="337027" cy="50800"/>
          </a:xfrm>
          <a:custGeom>
            <a:avLst/>
            <a:gdLst>
              <a:gd name="T0" fmla="*/ 34 w 40"/>
              <a:gd name="T1" fmla="*/ 4 h 6"/>
              <a:gd name="T2" fmla="*/ 30 w 40"/>
              <a:gd name="T3" fmla="*/ 3 h 6"/>
              <a:gd name="T4" fmla="*/ 25 w 40"/>
              <a:gd name="T5" fmla="*/ 2 h 6"/>
              <a:gd name="T6" fmla="*/ 16 w 40"/>
              <a:gd name="T7" fmla="*/ 2 h 6"/>
              <a:gd name="T8" fmla="*/ 8 w 40"/>
              <a:gd name="T9" fmla="*/ 2 h 6"/>
              <a:gd name="T10" fmla="*/ 1 w 40"/>
              <a:gd name="T11" fmla="*/ 4 h 6"/>
              <a:gd name="T12" fmla="*/ 0 w 40"/>
              <a:gd name="T13" fmla="*/ 4 h 6"/>
              <a:gd name="T14" fmla="*/ 0 w 40"/>
              <a:gd name="T15" fmla="*/ 3 h 6"/>
              <a:gd name="T16" fmla="*/ 6 w 40"/>
              <a:gd name="T17" fmla="*/ 1 h 6"/>
              <a:gd name="T18" fmla="*/ 21 w 40"/>
              <a:gd name="T19" fmla="*/ 0 h 6"/>
              <a:gd name="T20" fmla="*/ 30 w 40"/>
              <a:gd name="T21" fmla="*/ 1 h 6"/>
              <a:gd name="T22" fmla="*/ 37 w 40"/>
              <a:gd name="T23" fmla="*/ 3 h 6"/>
              <a:gd name="T24" fmla="*/ 39 w 40"/>
              <a:gd name="T25" fmla="*/ 3 h 6"/>
              <a:gd name="T26" fmla="*/ 39 w 40"/>
              <a:gd name="T27" fmla="*/ 5 h 6"/>
              <a:gd name="T28" fmla="*/ 37 w 40"/>
              <a:gd name="T29" fmla="*/ 5 h 6"/>
              <a:gd name="T30" fmla="*/ 34 w 40"/>
              <a:gd name="T31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" h="6">
                <a:moveTo>
                  <a:pt x="34" y="4"/>
                </a:moveTo>
                <a:cubicBezTo>
                  <a:pt x="33" y="4"/>
                  <a:pt x="31" y="3"/>
                  <a:pt x="30" y="3"/>
                </a:cubicBezTo>
                <a:cubicBezTo>
                  <a:pt x="28" y="3"/>
                  <a:pt x="26" y="2"/>
                  <a:pt x="25" y="2"/>
                </a:cubicBezTo>
                <a:cubicBezTo>
                  <a:pt x="22" y="2"/>
                  <a:pt x="19" y="2"/>
                  <a:pt x="16" y="2"/>
                </a:cubicBezTo>
                <a:cubicBezTo>
                  <a:pt x="13" y="2"/>
                  <a:pt x="10" y="2"/>
                  <a:pt x="8" y="2"/>
                </a:cubicBezTo>
                <a:cubicBezTo>
                  <a:pt x="5" y="2"/>
                  <a:pt x="3" y="3"/>
                  <a:pt x="1" y="4"/>
                </a:cubicBezTo>
                <a:lnTo>
                  <a:pt x="0" y="4"/>
                </a:lnTo>
                <a:lnTo>
                  <a:pt x="0" y="3"/>
                </a:lnTo>
                <a:cubicBezTo>
                  <a:pt x="1" y="2"/>
                  <a:pt x="5" y="1"/>
                  <a:pt x="6" y="1"/>
                </a:cubicBezTo>
                <a:cubicBezTo>
                  <a:pt x="11" y="0"/>
                  <a:pt x="16" y="0"/>
                  <a:pt x="21" y="0"/>
                </a:cubicBezTo>
                <a:cubicBezTo>
                  <a:pt x="24" y="0"/>
                  <a:pt x="27" y="0"/>
                  <a:pt x="30" y="1"/>
                </a:cubicBezTo>
                <a:cubicBezTo>
                  <a:pt x="32" y="1"/>
                  <a:pt x="35" y="2"/>
                  <a:pt x="37" y="3"/>
                </a:cubicBezTo>
                <a:cubicBezTo>
                  <a:pt x="37" y="3"/>
                  <a:pt x="39" y="3"/>
                  <a:pt x="39" y="3"/>
                </a:cubicBezTo>
                <a:cubicBezTo>
                  <a:pt x="40" y="4"/>
                  <a:pt x="40" y="5"/>
                  <a:pt x="39" y="5"/>
                </a:cubicBezTo>
                <a:cubicBezTo>
                  <a:pt x="39" y="6"/>
                  <a:pt x="38" y="5"/>
                  <a:pt x="37" y="5"/>
                </a:cubicBezTo>
                <a:lnTo>
                  <a:pt x="34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2" name="Freeform 88"/>
          <p:cNvSpPr>
            <a:spLocks/>
          </p:cNvSpPr>
          <p:nvPr/>
        </p:nvSpPr>
        <p:spPr bwMode="auto">
          <a:xfrm>
            <a:off x="8037671" y="6259513"/>
            <a:ext cx="31433" cy="77787"/>
          </a:xfrm>
          <a:custGeom>
            <a:avLst/>
            <a:gdLst>
              <a:gd name="T0" fmla="*/ 2 w 4"/>
              <a:gd name="T1" fmla="*/ 6 h 9"/>
              <a:gd name="T2" fmla="*/ 2 w 4"/>
              <a:gd name="T3" fmla="*/ 9 h 9"/>
              <a:gd name="T4" fmla="*/ 4 w 4"/>
              <a:gd name="T5" fmla="*/ 9 h 9"/>
              <a:gd name="T6" fmla="*/ 3 w 4"/>
              <a:gd name="T7" fmla="*/ 6 h 9"/>
              <a:gd name="T8" fmla="*/ 2 w 4"/>
              <a:gd name="T9" fmla="*/ 3 h 9"/>
              <a:gd name="T10" fmla="*/ 0 w 4"/>
              <a:gd name="T11" fmla="*/ 2 h 9"/>
              <a:gd name="T12" fmla="*/ 2 w 4"/>
              <a:gd name="T13" fmla="*/ 6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9">
                <a:moveTo>
                  <a:pt x="2" y="6"/>
                </a:moveTo>
                <a:cubicBezTo>
                  <a:pt x="2" y="7"/>
                  <a:pt x="2" y="9"/>
                  <a:pt x="2" y="9"/>
                </a:cubicBezTo>
                <a:lnTo>
                  <a:pt x="4" y="9"/>
                </a:lnTo>
                <a:cubicBezTo>
                  <a:pt x="4" y="9"/>
                  <a:pt x="4" y="7"/>
                  <a:pt x="3" y="6"/>
                </a:cubicBezTo>
                <a:cubicBezTo>
                  <a:pt x="3" y="5"/>
                  <a:pt x="2" y="3"/>
                  <a:pt x="2" y="3"/>
                </a:cubicBezTo>
                <a:cubicBezTo>
                  <a:pt x="1" y="2"/>
                  <a:pt x="0" y="0"/>
                  <a:pt x="0" y="2"/>
                </a:cubicBezTo>
                <a:cubicBezTo>
                  <a:pt x="0" y="2"/>
                  <a:pt x="1" y="4"/>
                  <a:pt x="2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3" name="Freeform 89"/>
          <p:cNvSpPr>
            <a:spLocks/>
          </p:cNvSpPr>
          <p:nvPr/>
        </p:nvSpPr>
        <p:spPr bwMode="auto">
          <a:xfrm>
            <a:off x="8022113" y="6276975"/>
            <a:ext cx="24448" cy="60325"/>
          </a:xfrm>
          <a:custGeom>
            <a:avLst/>
            <a:gdLst>
              <a:gd name="T0" fmla="*/ 1 w 3"/>
              <a:gd name="T1" fmla="*/ 4 h 7"/>
              <a:gd name="T2" fmla="*/ 2 w 3"/>
              <a:gd name="T3" fmla="*/ 7 h 7"/>
              <a:gd name="T4" fmla="*/ 3 w 3"/>
              <a:gd name="T5" fmla="*/ 7 h 7"/>
              <a:gd name="T6" fmla="*/ 2 w 3"/>
              <a:gd name="T7" fmla="*/ 4 h 7"/>
              <a:gd name="T8" fmla="*/ 1 w 3"/>
              <a:gd name="T9" fmla="*/ 2 h 7"/>
              <a:gd name="T10" fmla="*/ 0 w 3"/>
              <a:gd name="T11" fmla="*/ 1 h 7"/>
              <a:gd name="T12" fmla="*/ 1 w 3"/>
              <a:gd name="T1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1" y="4"/>
                </a:moveTo>
                <a:cubicBezTo>
                  <a:pt x="2" y="5"/>
                  <a:pt x="2" y="7"/>
                  <a:pt x="2" y="7"/>
                </a:cubicBezTo>
                <a:lnTo>
                  <a:pt x="3" y="7"/>
                </a:lnTo>
                <a:cubicBezTo>
                  <a:pt x="3" y="7"/>
                  <a:pt x="3" y="6"/>
                  <a:pt x="2" y="4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0"/>
                  <a:pt x="0" y="1"/>
                </a:cubicBezTo>
                <a:cubicBezTo>
                  <a:pt x="1" y="1"/>
                  <a:pt x="1" y="3"/>
                  <a:pt x="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4" name="Freeform 90"/>
          <p:cNvSpPr>
            <a:spLocks/>
          </p:cNvSpPr>
          <p:nvPr/>
        </p:nvSpPr>
        <p:spPr bwMode="auto">
          <a:xfrm>
            <a:off x="8006556" y="6286500"/>
            <a:ext cx="17463" cy="50800"/>
          </a:xfrm>
          <a:custGeom>
            <a:avLst/>
            <a:gdLst>
              <a:gd name="T0" fmla="*/ 1 w 2"/>
              <a:gd name="T1" fmla="*/ 4 h 6"/>
              <a:gd name="T2" fmla="*/ 1 w 2"/>
              <a:gd name="T3" fmla="*/ 6 h 6"/>
              <a:gd name="T4" fmla="*/ 2 w 2"/>
              <a:gd name="T5" fmla="*/ 6 h 6"/>
              <a:gd name="T6" fmla="*/ 2 w 2"/>
              <a:gd name="T7" fmla="*/ 4 h 6"/>
              <a:gd name="T8" fmla="*/ 1 w 2"/>
              <a:gd name="T9" fmla="*/ 2 h 6"/>
              <a:gd name="T10" fmla="*/ 1 w 2"/>
              <a:gd name="T11" fmla="*/ 1 h 6"/>
              <a:gd name="T12" fmla="*/ 1 w 2"/>
              <a:gd name="T1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6">
                <a:moveTo>
                  <a:pt x="1" y="4"/>
                </a:moveTo>
                <a:cubicBezTo>
                  <a:pt x="2" y="5"/>
                  <a:pt x="1" y="6"/>
                  <a:pt x="1" y="6"/>
                </a:cubicBezTo>
                <a:lnTo>
                  <a:pt x="2" y="6"/>
                </a:lnTo>
                <a:cubicBezTo>
                  <a:pt x="2" y="6"/>
                  <a:pt x="2" y="5"/>
                  <a:pt x="2" y="4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0"/>
                  <a:pt x="1" y="1"/>
                </a:cubicBezTo>
                <a:cubicBezTo>
                  <a:pt x="1" y="1"/>
                  <a:pt x="1" y="3"/>
                  <a:pt x="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5" name="Freeform 91"/>
          <p:cNvSpPr>
            <a:spLocks/>
          </p:cNvSpPr>
          <p:nvPr/>
        </p:nvSpPr>
        <p:spPr bwMode="auto">
          <a:xfrm>
            <a:off x="7998698" y="6113463"/>
            <a:ext cx="15717" cy="17462"/>
          </a:xfrm>
          <a:custGeom>
            <a:avLst/>
            <a:gdLst>
              <a:gd name="T0" fmla="*/ 1 w 2"/>
              <a:gd name="T1" fmla="*/ 1 h 2"/>
              <a:gd name="T2" fmla="*/ 1 w 2"/>
              <a:gd name="T3" fmla="*/ 2 h 2"/>
              <a:gd name="T4" fmla="*/ 2 w 2"/>
              <a:gd name="T5" fmla="*/ 2 h 2"/>
              <a:gd name="T6" fmla="*/ 1 w 2"/>
              <a:gd name="T7" fmla="*/ 1 h 2"/>
              <a:gd name="T8" fmla="*/ 1 w 2"/>
              <a:gd name="T9" fmla="*/ 1 h 2"/>
              <a:gd name="T10" fmla="*/ 0 w 2"/>
              <a:gd name="T11" fmla="*/ 1 h 2"/>
              <a:gd name="T12" fmla="*/ 1 w 2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1" y="2"/>
                  <a:pt x="1" y="2"/>
                  <a:pt x="1" y="2"/>
                </a:cubicBezTo>
                <a:lnTo>
                  <a:pt x="2" y="2"/>
                </a:lnTo>
                <a:cubicBezTo>
                  <a:pt x="2" y="2"/>
                  <a:pt x="2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" name="Freeform 92"/>
          <p:cNvSpPr>
            <a:spLocks/>
          </p:cNvSpPr>
          <p:nvPr/>
        </p:nvSpPr>
        <p:spPr bwMode="auto">
          <a:xfrm>
            <a:off x="8043148" y="6251575"/>
            <a:ext cx="50641" cy="85725"/>
          </a:xfrm>
          <a:custGeom>
            <a:avLst/>
            <a:gdLst>
              <a:gd name="T0" fmla="*/ 3 w 6"/>
              <a:gd name="T1" fmla="*/ 7 h 10"/>
              <a:gd name="T2" fmla="*/ 4 w 6"/>
              <a:gd name="T3" fmla="*/ 10 h 10"/>
              <a:gd name="T4" fmla="*/ 6 w 6"/>
              <a:gd name="T5" fmla="*/ 10 h 10"/>
              <a:gd name="T6" fmla="*/ 5 w 6"/>
              <a:gd name="T7" fmla="*/ 7 h 10"/>
              <a:gd name="T8" fmla="*/ 3 w 6"/>
              <a:gd name="T9" fmla="*/ 3 h 10"/>
              <a:gd name="T10" fmla="*/ 1 w 6"/>
              <a:gd name="T11" fmla="*/ 2 h 10"/>
              <a:gd name="T12" fmla="*/ 3 w 6"/>
              <a:gd name="T13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10">
                <a:moveTo>
                  <a:pt x="3" y="7"/>
                </a:moveTo>
                <a:cubicBezTo>
                  <a:pt x="4" y="8"/>
                  <a:pt x="4" y="10"/>
                  <a:pt x="4" y="10"/>
                </a:cubicBezTo>
                <a:lnTo>
                  <a:pt x="6" y="10"/>
                </a:lnTo>
                <a:cubicBezTo>
                  <a:pt x="6" y="10"/>
                  <a:pt x="6" y="8"/>
                  <a:pt x="5" y="7"/>
                </a:cubicBezTo>
                <a:cubicBezTo>
                  <a:pt x="5" y="6"/>
                  <a:pt x="3" y="3"/>
                  <a:pt x="3" y="3"/>
                </a:cubicBezTo>
                <a:cubicBezTo>
                  <a:pt x="2" y="2"/>
                  <a:pt x="0" y="0"/>
                  <a:pt x="1" y="2"/>
                </a:cubicBezTo>
                <a:cubicBezTo>
                  <a:pt x="1" y="2"/>
                  <a:pt x="3" y="5"/>
                  <a:pt x="3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7" name="Freeform 93"/>
          <p:cNvSpPr>
            <a:spLocks/>
          </p:cNvSpPr>
          <p:nvPr/>
        </p:nvSpPr>
        <p:spPr bwMode="auto">
          <a:xfrm>
            <a:off x="7904163" y="6191250"/>
            <a:ext cx="244475" cy="188913"/>
          </a:xfrm>
          <a:custGeom>
            <a:avLst/>
            <a:gdLst>
              <a:gd name="T0" fmla="*/ 25 w 29"/>
              <a:gd name="T1" fmla="*/ 20 h 22"/>
              <a:gd name="T2" fmla="*/ 29 w 29"/>
              <a:gd name="T3" fmla="*/ 22 h 22"/>
              <a:gd name="T4" fmla="*/ 23 w 29"/>
              <a:gd name="T5" fmla="*/ 7 h 22"/>
              <a:gd name="T6" fmla="*/ 3 w 29"/>
              <a:gd name="T7" fmla="*/ 3 h 22"/>
              <a:gd name="T8" fmla="*/ 0 w 29"/>
              <a:gd name="T9" fmla="*/ 6 h 22"/>
              <a:gd name="T10" fmla="*/ 5 w 29"/>
              <a:gd name="T11" fmla="*/ 4 h 22"/>
              <a:gd name="T12" fmla="*/ 24 w 29"/>
              <a:gd name="T13" fmla="*/ 14 h 22"/>
              <a:gd name="T14" fmla="*/ 25 w 29"/>
              <a:gd name="T15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22">
                <a:moveTo>
                  <a:pt x="25" y="20"/>
                </a:moveTo>
                <a:lnTo>
                  <a:pt x="29" y="22"/>
                </a:lnTo>
                <a:cubicBezTo>
                  <a:pt x="29" y="22"/>
                  <a:pt x="28" y="12"/>
                  <a:pt x="23" y="7"/>
                </a:cubicBezTo>
                <a:cubicBezTo>
                  <a:pt x="18" y="2"/>
                  <a:pt x="10" y="0"/>
                  <a:pt x="3" y="3"/>
                </a:cubicBezTo>
                <a:cubicBezTo>
                  <a:pt x="3" y="3"/>
                  <a:pt x="0" y="5"/>
                  <a:pt x="0" y="6"/>
                </a:cubicBezTo>
                <a:cubicBezTo>
                  <a:pt x="0" y="6"/>
                  <a:pt x="2" y="4"/>
                  <a:pt x="5" y="4"/>
                </a:cubicBezTo>
                <a:cubicBezTo>
                  <a:pt x="13" y="2"/>
                  <a:pt x="22" y="6"/>
                  <a:pt x="24" y="14"/>
                </a:cubicBezTo>
                <a:cubicBezTo>
                  <a:pt x="25" y="19"/>
                  <a:pt x="25" y="20"/>
                  <a:pt x="2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8" name="Freeform 94"/>
          <p:cNvSpPr>
            <a:spLocks/>
          </p:cNvSpPr>
          <p:nvPr/>
        </p:nvSpPr>
        <p:spPr bwMode="auto">
          <a:xfrm>
            <a:off x="7949088" y="6191250"/>
            <a:ext cx="94298" cy="17463"/>
          </a:xfrm>
          <a:custGeom>
            <a:avLst/>
            <a:gdLst>
              <a:gd name="T0" fmla="*/ 0 w 11"/>
              <a:gd name="T1" fmla="*/ 1 h 2"/>
              <a:gd name="T2" fmla="*/ 5 w 11"/>
              <a:gd name="T3" fmla="*/ 0 h 2"/>
              <a:gd name="T4" fmla="*/ 10 w 11"/>
              <a:gd name="T5" fmla="*/ 0 h 2"/>
              <a:gd name="T6" fmla="*/ 10 w 11"/>
              <a:gd name="T7" fmla="*/ 2 h 2"/>
              <a:gd name="T8" fmla="*/ 5 w 11"/>
              <a:gd name="T9" fmla="*/ 1 h 2"/>
              <a:gd name="T10" fmla="*/ 1 w 11"/>
              <a:gd name="T11" fmla="*/ 1 h 2"/>
              <a:gd name="T12" fmla="*/ 0 w 11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1"/>
                </a:moveTo>
                <a:cubicBezTo>
                  <a:pt x="1" y="0"/>
                  <a:pt x="3" y="0"/>
                  <a:pt x="5" y="0"/>
                </a:cubicBezTo>
                <a:cubicBezTo>
                  <a:pt x="7" y="0"/>
                  <a:pt x="9" y="0"/>
                  <a:pt x="10" y="0"/>
                </a:cubicBezTo>
                <a:cubicBezTo>
                  <a:pt x="11" y="1"/>
                  <a:pt x="11" y="2"/>
                  <a:pt x="10" y="2"/>
                </a:cubicBezTo>
                <a:cubicBezTo>
                  <a:pt x="9" y="1"/>
                  <a:pt x="7" y="1"/>
                  <a:pt x="5" y="1"/>
                </a:cubicBezTo>
                <a:cubicBezTo>
                  <a:pt x="3" y="1"/>
                  <a:pt x="2" y="1"/>
                  <a:pt x="1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9" name="Freeform 95"/>
          <p:cNvSpPr>
            <a:spLocks/>
          </p:cNvSpPr>
          <p:nvPr/>
        </p:nvSpPr>
        <p:spPr bwMode="auto">
          <a:xfrm>
            <a:off x="7949088" y="6148388"/>
            <a:ext cx="94298" cy="17462"/>
          </a:xfrm>
          <a:custGeom>
            <a:avLst/>
            <a:gdLst>
              <a:gd name="T0" fmla="*/ 0 w 11"/>
              <a:gd name="T1" fmla="*/ 0 h 2"/>
              <a:gd name="T2" fmla="*/ 5 w 11"/>
              <a:gd name="T3" fmla="*/ 0 h 2"/>
              <a:gd name="T4" fmla="*/ 10 w 11"/>
              <a:gd name="T5" fmla="*/ 0 h 2"/>
              <a:gd name="T6" fmla="*/ 10 w 11"/>
              <a:gd name="T7" fmla="*/ 1 h 2"/>
              <a:gd name="T8" fmla="*/ 5 w 11"/>
              <a:gd name="T9" fmla="*/ 0 h 2"/>
              <a:gd name="T10" fmla="*/ 1 w 11"/>
              <a:gd name="T11" fmla="*/ 1 h 2"/>
              <a:gd name="T12" fmla="*/ 0 w 11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0"/>
                </a:moveTo>
                <a:cubicBezTo>
                  <a:pt x="1" y="0"/>
                  <a:pt x="3" y="0"/>
                  <a:pt x="5" y="0"/>
                </a:cubicBezTo>
                <a:cubicBezTo>
                  <a:pt x="7" y="0"/>
                  <a:pt x="9" y="0"/>
                  <a:pt x="10" y="0"/>
                </a:cubicBezTo>
                <a:cubicBezTo>
                  <a:pt x="11" y="1"/>
                  <a:pt x="11" y="2"/>
                  <a:pt x="10" y="1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1"/>
                  <a:pt x="1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0" name="Freeform 96"/>
          <p:cNvSpPr>
            <a:spLocks/>
          </p:cNvSpPr>
          <p:nvPr/>
        </p:nvSpPr>
        <p:spPr bwMode="auto">
          <a:xfrm>
            <a:off x="7949088" y="6130925"/>
            <a:ext cx="94298" cy="17463"/>
          </a:xfrm>
          <a:custGeom>
            <a:avLst/>
            <a:gdLst>
              <a:gd name="T0" fmla="*/ 0 w 11"/>
              <a:gd name="T1" fmla="*/ 1 h 2"/>
              <a:gd name="T2" fmla="*/ 5 w 11"/>
              <a:gd name="T3" fmla="*/ 0 h 2"/>
              <a:gd name="T4" fmla="*/ 10 w 11"/>
              <a:gd name="T5" fmla="*/ 1 h 2"/>
              <a:gd name="T6" fmla="*/ 10 w 11"/>
              <a:gd name="T7" fmla="*/ 2 h 2"/>
              <a:gd name="T8" fmla="*/ 5 w 11"/>
              <a:gd name="T9" fmla="*/ 1 h 2"/>
              <a:gd name="T10" fmla="*/ 1 w 11"/>
              <a:gd name="T11" fmla="*/ 1 h 2"/>
              <a:gd name="T12" fmla="*/ 0 w 11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1"/>
                </a:moveTo>
                <a:cubicBezTo>
                  <a:pt x="1" y="1"/>
                  <a:pt x="3" y="0"/>
                  <a:pt x="5" y="0"/>
                </a:cubicBezTo>
                <a:cubicBezTo>
                  <a:pt x="7" y="0"/>
                  <a:pt x="9" y="0"/>
                  <a:pt x="10" y="1"/>
                </a:cubicBezTo>
                <a:cubicBezTo>
                  <a:pt x="11" y="1"/>
                  <a:pt x="11" y="2"/>
                  <a:pt x="10" y="2"/>
                </a:cubicBezTo>
                <a:cubicBezTo>
                  <a:pt x="9" y="2"/>
                  <a:pt x="7" y="1"/>
                  <a:pt x="5" y="1"/>
                </a:cubicBezTo>
                <a:cubicBezTo>
                  <a:pt x="3" y="1"/>
                  <a:pt x="2" y="1"/>
                  <a:pt x="1" y="1"/>
                </a:cubicBezTo>
                <a:cubicBezTo>
                  <a:pt x="0" y="2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1" name="Rectangle 97"/>
          <p:cNvSpPr>
            <a:spLocks noChangeArrowheads="1"/>
          </p:cNvSpPr>
          <p:nvPr/>
        </p:nvSpPr>
        <p:spPr bwMode="auto">
          <a:xfrm>
            <a:off x="7991078" y="6059488"/>
            <a:ext cx="8731" cy="2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" name="Rectangle 98"/>
          <p:cNvSpPr>
            <a:spLocks noChangeArrowheads="1"/>
          </p:cNvSpPr>
          <p:nvPr/>
        </p:nvSpPr>
        <p:spPr bwMode="auto">
          <a:xfrm>
            <a:off x="8006238" y="6156325"/>
            <a:ext cx="24448" cy="34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3" name="Freeform 99"/>
          <p:cNvSpPr>
            <a:spLocks/>
          </p:cNvSpPr>
          <p:nvPr/>
        </p:nvSpPr>
        <p:spPr bwMode="auto">
          <a:xfrm>
            <a:off x="7949565" y="6103938"/>
            <a:ext cx="83820" cy="34925"/>
          </a:xfrm>
          <a:custGeom>
            <a:avLst/>
            <a:gdLst>
              <a:gd name="T0" fmla="*/ 10 w 10"/>
              <a:gd name="T1" fmla="*/ 4 h 4"/>
              <a:gd name="T2" fmla="*/ 9 w 10"/>
              <a:gd name="T3" fmla="*/ 2 h 4"/>
              <a:gd name="T4" fmla="*/ 3 w 10"/>
              <a:gd name="T5" fmla="*/ 1 h 4"/>
              <a:gd name="T6" fmla="*/ 0 w 10"/>
              <a:gd name="T7" fmla="*/ 4 h 4"/>
              <a:gd name="T8" fmla="*/ 10 w 10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4">
                <a:moveTo>
                  <a:pt x="10" y="4"/>
                </a:moveTo>
                <a:cubicBezTo>
                  <a:pt x="10" y="4"/>
                  <a:pt x="10" y="4"/>
                  <a:pt x="9" y="2"/>
                </a:cubicBezTo>
                <a:cubicBezTo>
                  <a:pt x="7" y="0"/>
                  <a:pt x="4" y="0"/>
                  <a:pt x="3" y="1"/>
                </a:cubicBezTo>
                <a:cubicBezTo>
                  <a:pt x="1" y="2"/>
                  <a:pt x="0" y="4"/>
                  <a:pt x="0" y="4"/>
                </a:cubicBezTo>
                <a:lnTo>
                  <a:pt x="1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4" name="Oval 100"/>
          <p:cNvSpPr>
            <a:spLocks noChangeArrowheads="1"/>
          </p:cNvSpPr>
          <p:nvPr/>
        </p:nvSpPr>
        <p:spPr bwMode="auto">
          <a:xfrm>
            <a:off x="7984410" y="6096000"/>
            <a:ext cx="15716" cy="17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7461805" y="5803900"/>
            <a:ext cx="476726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>
                <a:solidFill>
                  <a:srgbClr val="FFFFFF"/>
                </a:solidFill>
                <a:latin typeface="Minion Display" pitchFamily="18" charset="0"/>
              </a:rPr>
              <a:t>O</a:t>
            </a:r>
            <a:endParaRPr lang="en-US" sz="46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400800"/>
            <a:ext cx="1939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 b="1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Char char="•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BCDFF"/>
        </a:buClr>
        <a:buSzPct val="65000"/>
        <a:buFont typeface="CommonBullets" pitchFamily="34" charset="2"/>
        <a:buChar char="+"/>
        <a:defRPr sz="2200" b="1">
          <a:solidFill>
            <a:srgbClr val="9BCD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An Overview of the State’s Demographics and Economy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Legislative Analyst’s Office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09600" y="62484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www.lao.ca.gov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0" y="4114800"/>
            <a:ext cx="6019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Presented to: 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California Senate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January 28, 2013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California’s Economy Is </a:t>
            </a:r>
            <a:br>
              <a:rPr lang="en-US" dirty="0" smtClean="0"/>
            </a:br>
            <a:r>
              <a:rPr lang="en-US" dirty="0" smtClean="0"/>
              <a:t>Ninth-Largest in the World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b="1" smtClean="0"/>
              <a:t>9</a:t>
            </a:fld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7333" y="1905000"/>
            <a:ext cx="7780867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200" dirty="0" smtClean="0">
                <a:solidFill>
                  <a:srgbClr val="FFFF99"/>
                </a:solidFill>
                <a:latin typeface="+mn-lt"/>
              </a:rPr>
              <a:t>Gross Domestic Product in 2011 (In Trillions)</a:t>
            </a:r>
            <a:endParaRPr lang="en-US" sz="2200" dirty="0">
              <a:solidFill>
                <a:srgbClr val="FFFF99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38400"/>
            <a:ext cx="4191000" cy="407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5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California’s Mix of Jobs by Industry Is Similar to the U.S.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b="1" smtClean="0"/>
              <a:t>10</a:t>
            </a:fld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7333" y="1905000"/>
            <a:ext cx="7780867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200" dirty="0" smtClean="0">
                <a:solidFill>
                  <a:srgbClr val="FFFF99"/>
                </a:solidFill>
                <a:latin typeface="+mn-lt"/>
              </a:rPr>
              <a:t>Percentage of Nonfarm Employment, August 2012</a:t>
            </a:r>
            <a:endParaRPr lang="en-US" sz="2200" dirty="0">
              <a:solidFill>
                <a:srgbClr val="FFFF99"/>
              </a:solidFill>
              <a:latin typeface="+mn-lt"/>
            </a:endParaRP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10" y="2362200"/>
            <a:ext cx="5937092" cy="3893463"/>
          </a:xfr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47" y="2677332"/>
            <a:ext cx="3019425" cy="309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1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California’s Job Mix Since 1990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b="1" smtClean="0"/>
              <a:t>11</a:t>
            </a:fld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7333" y="1905000"/>
            <a:ext cx="7780867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200" dirty="0" smtClean="0">
                <a:solidFill>
                  <a:srgbClr val="FFFF99"/>
                </a:solidFill>
                <a:latin typeface="+mn-lt"/>
              </a:rPr>
              <a:t>Percent Change in Jobs, 1990 to 2012</a:t>
            </a:r>
            <a:endParaRPr lang="en-US" sz="2200" dirty="0">
              <a:solidFill>
                <a:srgbClr val="FFFF99"/>
              </a:solidFill>
              <a:latin typeface="+mn-lt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3" y="2479661"/>
            <a:ext cx="7393525" cy="3149614"/>
          </a:xfrm>
        </p:spPr>
      </p:pic>
    </p:spTree>
    <p:extLst>
      <p:ext uri="{BB962C8B-B14F-4D97-AF65-F5344CB8AC3E}">
        <p14:creationId xmlns:p14="http://schemas.microsoft.com/office/powerpoint/2010/main" val="1234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Since the Recession:</a:t>
            </a:r>
            <a:br>
              <a:rPr lang="en-US" dirty="0" smtClean="0"/>
            </a:br>
            <a:r>
              <a:rPr lang="en-US" dirty="0" smtClean="0"/>
              <a:t>Some Sectors Are Struggling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68" y="2370683"/>
            <a:ext cx="5078710" cy="3915193"/>
          </a:xfrm>
        </p:spPr>
      </p:pic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b="1" smtClean="0"/>
              <a:t>12</a:t>
            </a:fld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7333" y="1905000"/>
            <a:ext cx="7780867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200" dirty="0" smtClean="0">
                <a:solidFill>
                  <a:srgbClr val="FFFF99"/>
                </a:solidFill>
                <a:latin typeface="+mn-lt"/>
              </a:rPr>
              <a:t>Change in California Employment (In Thousands)</a:t>
            </a:r>
            <a:endParaRPr lang="en-US" sz="2200" dirty="0">
              <a:solidFill>
                <a:srgbClr val="FFFF99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97" y="3256898"/>
            <a:ext cx="1324320" cy="2708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597" y="2719932"/>
            <a:ext cx="2674919" cy="1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5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Is an Important Source of California Economic Activity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67" y="2415270"/>
            <a:ext cx="5685321" cy="3728355"/>
          </a:xfrm>
        </p:spPr>
      </p:pic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b="1" smtClean="0"/>
              <a:t>13</a:t>
            </a:fld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7333" y="1905000"/>
            <a:ext cx="7780867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200" dirty="0" smtClean="0">
                <a:solidFill>
                  <a:srgbClr val="FFFF99"/>
                </a:solidFill>
                <a:latin typeface="+mn-lt"/>
              </a:rPr>
              <a:t>2011 International Exports (In Billions)</a:t>
            </a:r>
            <a:endParaRPr lang="en-US" sz="2200" dirty="0">
              <a:solidFill>
                <a:srgbClr val="FFFF99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42" y="2408048"/>
            <a:ext cx="5397458" cy="408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5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Jobs in California Recovering Much </a:t>
            </a:r>
            <a:br>
              <a:rPr lang="en-US" sz="3200" dirty="0"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latin typeface="Arial" pitchFamily="34" charset="0"/>
                <a:cs typeface="Arial" pitchFamily="34" charset="0"/>
              </a:rPr>
              <a:t>More Slowly Than in Prior Recoveries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7333" y="1905000"/>
            <a:ext cx="778086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>
                <a:solidFill>
                  <a:srgbClr val="FFFF99"/>
                </a:solidFill>
                <a:latin typeface="+mn-lt"/>
              </a:rPr>
              <a:t>Job Loss and Years to Return to </a:t>
            </a:r>
            <a:r>
              <a:rPr lang="en-US" sz="2000" dirty="0" smtClean="0">
                <a:solidFill>
                  <a:srgbClr val="FFFF99"/>
                </a:solidFill>
                <a:latin typeface="+mn-lt"/>
              </a:rPr>
              <a:t>Pre-Recession </a:t>
            </a:r>
            <a:r>
              <a:rPr lang="en-US" sz="2000" dirty="0">
                <a:solidFill>
                  <a:srgbClr val="FFFF99"/>
                </a:solidFill>
                <a:latin typeface="+mn-lt"/>
              </a:rPr>
              <a:t>Employment Peak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17" y="2450187"/>
            <a:ext cx="5721308" cy="375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California's Population </a:t>
            </a:r>
            <a:r>
              <a:rPr lang="en-US" sz="3200" dirty="0" smtClean="0"/>
              <a:t>Has </a:t>
            </a:r>
            <a:r>
              <a:rPr lang="en-US" sz="3200" dirty="0"/>
              <a:t>Grown </a:t>
            </a:r>
            <a:r>
              <a:rPr lang="en-US" sz="3200" dirty="0" smtClean="0"/>
              <a:t>Faster Than the U.S. … Until Recently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85579" y="1905000"/>
            <a:ext cx="5751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  <a:latin typeface="+mj-lt"/>
              </a:rPr>
              <a:t>Average Annual Growth Rate by Decade</a:t>
            </a:r>
            <a:endParaRPr lang="en-US" i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b="1" smtClean="0"/>
              <a:t>1</a:t>
            </a:fld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4" y="2528590"/>
            <a:ext cx="7248261" cy="310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Somewhat Younger Than the Nation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496164"/>
              </p:ext>
            </p:extLst>
          </p:nvPr>
        </p:nvGraphicFramePr>
        <p:xfrm>
          <a:off x="1066800" y="2575560"/>
          <a:ext cx="685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447800"/>
                <a:gridCol w="228600"/>
                <a:gridCol w="609600"/>
                <a:gridCol w="1524000"/>
                <a:gridCol w="228600"/>
                <a:gridCol w="53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 Group</a:t>
                      </a:r>
                      <a:endParaRPr lang="en-US" dirty="0"/>
                    </a:p>
                  </a:txBody>
                  <a:tcPr>
                    <a:lnB w="38100" cmpd="sng">
                      <a:noFill/>
                    </a:lnB>
                    <a:solidFill>
                      <a:srgbClr val="3399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California</a:t>
                      </a:r>
                      <a:endParaRPr lang="en-US" dirty="0"/>
                    </a:p>
                  </a:txBody>
                  <a:tcPr>
                    <a:lnB w="38100" cmpd="sng">
                      <a:noFill/>
                    </a:lnB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United States</a:t>
                      </a:r>
                      <a:endParaRPr lang="en-US" dirty="0"/>
                    </a:p>
                  </a:txBody>
                  <a:tcPr>
                    <a:lnB w="38100" cmpd="sng">
                      <a:noFill/>
                    </a:lnB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 – 19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algn="r"/>
                      <a:r>
                        <a:rPr lang="en-US" dirty="0" smtClean="0"/>
                        <a:t>28.1%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27.0%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 – 39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/>
                      <a:r>
                        <a:rPr lang="en-US" dirty="0" smtClean="0"/>
                        <a:t>28.6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algn="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26.8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 – 64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/>
                      <a:r>
                        <a:rPr lang="en-US" dirty="0" smtClean="0"/>
                        <a:t>31.9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algn="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33.2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64 – 74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/>
                      <a:r>
                        <a:rPr lang="en-US" dirty="0" smtClean="0"/>
                        <a:t>6.1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algn="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7.0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75 and over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/>
                      <a:r>
                        <a:rPr lang="en-US" dirty="0" smtClean="0"/>
                        <a:t>5.3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algn="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b="1" smtClean="0"/>
              <a:t>2</a:t>
            </a:fld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7333" y="1905000"/>
            <a:ext cx="7780867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200" dirty="0" smtClean="0">
                <a:solidFill>
                  <a:srgbClr val="FFFF99"/>
                </a:solidFill>
                <a:latin typeface="+mn-lt"/>
              </a:rPr>
              <a:t>2010</a:t>
            </a:r>
            <a:endParaRPr lang="en-US" sz="2200" dirty="0">
              <a:solidFill>
                <a:srgbClr val="FFF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788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Rates Falling Significantly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b="1" smtClean="0"/>
              <a:t>3</a:t>
            </a:fld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7333" y="1905000"/>
            <a:ext cx="7780867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200" dirty="0" smtClean="0">
                <a:solidFill>
                  <a:srgbClr val="FFFF99"/>
                </a:solidFill>
                <a:latin typeface="+mn-lt"/>
              </a:rPr>
              <a:t>Births per 1,000 Women per Year</a:t>
            </a:r>
            <a:endParaRPr lang="en-US" sz="2200" dirty="0">
              <a:solidFill>
                <a:srgbClr val="FFFF99"/>
              </a:solidFill>
              <a:latin typeface="+mn-lt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68" y="2443731"/>
            <a:ext cx="5830739" cy="3823719"/>
          </a:xfrm>
        </p:spPr>
      </p:pic>
    </p:spTree>
    <p:extLst>
      <p:ext uri="{BB962C8B-B14F-4D97-AF65-F5344CB8AC3E}">
        <p14:creationId xmlns:p14="http://schemas.microsoft.com/office/powerpoint/2010/main" val="7451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</a:t>
            </a:r>
            <a:br>
              <a:rPr lang="en-US" dirty="0" smtClean="0"/>
            </a:br>
            <a:r>
              <a:rPr lang="en-US" dirty="0" smtClean="0"/>
              <a:t>California Households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92" y="2453370"/>
            <a:ext cx="5830567" cy="382360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7333" y="1905000"/>
            <a:ext cx="7780867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200" dirty="0" smtClean="0">
                <a:solidFill>
                  <a:srgbClr val="FFFF99"/>
                </a:solidFill>
                <a:latin typeface="+mn-lt"/>
              </a:rPr>
              <a:t>2010</a:t>
            </a:r>
            <a:endParaRPr lang="en-US" sz="2200" dirty="0">
              <a:solidFill>
                <a:srgbClr val="FFF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885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562600" cy="1143000"/>
          </a:xfrm>
        </p:spPr>
        <p:txBody>
          <a:bodyPr/>
          <a:lstStyle/>
          <a:p>
            <a:r>
              <a:rPr lang="en-US" dirty="0"/>
              <a:t>Population Growth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County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78769" y="1905000"/>
            <a:ext cx="3166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+mj-lt"/>
              </a:rPr>
              <a:t>(2000 Through 2010)</a:t>
            </a:r>
            <a:endParaRPr lang="en-US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b="1" smtClean="0"/>
              <a:t>5</a:t>
            </a:fld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98" y="2952750"/>
            <a:ext cx="1969991" cy="1538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47" y="352891"/>
            <a:ext cx="5412026" cy="64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California’s Racial and Ethnic Makeup Has Changed Since 1980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7333" y="1905000"/>
            <a:ext cx="7780867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200" dirty="0" smtClean="0">
                <a:solidFill>
                  <a:srgbClr val="FFFF99"/>
                </a:solidFill>
                <a:latin typeface="+mn-lt"/>
              </a:rPr>
              <a:t>Share of Population in Each Group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b="1" smtClean="0"/>
              <a:t>6</a:t>
            </a:fld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4314"/>
            <a:ext cx="7526232" cy="29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5715000" cy="1143000"/>
          </a:xfrm>
        </p:spPr>
        <p:txBody>
          <a:bodyPr/>
          <a:lstStyle/>
          <a:p>
            <a:r>
              <a:rPr lang="en-US" dirty="0"/>
              <a:t>Population </a:t>
            </a:r>
            <a:r>
              <a:rPr lang="en-US" dirty="0" smtClean="0"/>
              <a:t>Density </a:t>
            </a:r>
            <a:br>
              <a:rPr lang="en-US" dirty="0" smtClean="0"/>
            </a:br>
            <a:r>
              <a:rPr lang="en-US" dirty="0" smtClean="0"/>
              <a:t>By Census </a:t>
            </a:r>
            <a:r>
              <a:rPr lang="en-US" dirty="0"/>
              <a:t>Tract</a:t>
            </a:r>
          </a:p>
        </p:txBody>
      </p:sp>
      <p:pic>
        <p:nvPicPr>
          <p:cNvPr id="10244" name="Picture 4" descr="O:\Workload\2013\130054\Population Density by Census Tra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5635464" cy="63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b="1" smtClean="0"/>
              <a:t>7</a:t>
            </a:fld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2196901"/>
            <a:ext cx="2670336" cy="22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California’s Elderly Population Will Grow Rapidly in the Next Decade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b="1" smtClean="0"/>
              <a:t>8</a:t>
            </a:fld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7333" y="1905000"/>
            <a:ext cx="7780867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200" dirty="0" smtClean="0">
                <a:solidFill>
                  <a:srgbClr val="FFFF99"/>
                </a:solidFill>
                <a:latin typeface="+mn-lt"/>
              </a:rPr>
              <a:t>LAO Projected Growth by Age Group, 2010 Through 2020</a:t>
            </a:r>
            <a:endParaRPr lang="en-US" sz="2200" dirty="0">
              <a:solidFill>
                <a:srgbClr val="FFFF99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38400"/>
            <a:ext cx="5715000" cy="3747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O Slide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244</Words>
  <Application>Microsoft Office PowerPoint</Application>
  <PresentationFormat>On-screen Show (4:3)</PresentationFormat>
  <Paragraphs>70</Paragraphs>
  <Slides>15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LAO Slide Template</vt:lpstr>
      <vt:lpstr>Drawing</vt:lpstr>
      <vt:lpstr>An Overview of the State’s Demographics and Economy</vt:lpstr>
      <vt:lpstr>California's Population Has Grown Faster Than the U.S. … Until Recently</vt:lpstr>
      <vt:lpstr>California Somewhat Younger Than the Nation</vt:lpstr>
      <vt:lpstr>Birth Rates Falling Significantly</vt:lpstr>
      <vt:lpstr>Characteristics of  California Households</vt:lpstr>
      <vt:lpstr>Population Growth  By County</vt:lpstr>
      <vt:lpstr>California’s Racial and Ethnic Makeup Has Changed Since 1980</vt:lpstr>
      <vt:lpstr>Population Density  By Census Tract</vt:lpstr>
      <vt:lpstr>California’s Elderly Population Will Grow Rapidly in the Next Decade</vt:lpstr>
      <vt:lpstr>California’s Economy Is  Ninth-Largest in the World</vt:lpstr>
      <vt:lpstr>California’s Mix of Jobs by Industry Is Similar to the U.S.</vt:lpstr>
      <vt:lpstr>Changes in California’s Job Mix Since 1990</vt:lpstr>
      <vt:lpstr>Jobs Since the Recession: Some Sectors Are Struggling</vt:lpstr>
      <vt:lpstr>Trade Is an Important Source of California Economic Activity</vt:lpstr>
      <vt:lpstr>Jobs in California Recovering Much  More Slowly Than in Prior Recoveries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2013-01-28T21:37:30Z</dcterms:created>
  <dcterms:modified xsi:type="dcterms:W3CDTF">2013-01-28T21:38:00Z</dcterms:modified>
</cp:coreProperties>
</file>