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1" r:id="rId3"/>
    <p:sldId id="276" r:id="rId4"/>
    <p:sldId id="278" r:id="rId5"/>
    <p:sldId id="279" r:id="rId6"/>
    <p:sldId id="262" r:id="rId7"/>
    <p:sldId id="277" r:id="rId8"/>
    <p:sldId id="272" r:id="rId9"/>
    <p:sldId id="273" r:id="rId10"/>
    <p:sldId id="263" r:id="rId11"/>
    <p:sldId id="265" r:id="rId12"/>
    <p:sldId id="266" r:id="rId13"/>
    <p:sldId id="269" r:id="rId14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99FF"/>
    <a:srgbClr val="1F1F5F"/>
    <a:srgbClr val="252571"/>
    <a:srgbClr val="1D1D79"/>
    <a:srgbClr val="28287A"/>
    <a:srgbClr val="3333CC"/>
    <a:srgbClr val="9BCDFF"/>
    <a:srgbClr val="7BBDFF"/>
    <a:srgbClr val="57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>
        <p:scale>
          <a:sx n="100" d="100"/>
          <a:sy n="100" d="100"/>
        </p:scale>
        <p:origin x="-2190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-2370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960" y="0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20933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960" y="6620933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49234-6A78-45B4-B0C7-F9A26DD201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606A11-065F-4BE8-829E-698E9F39EFA1}" type="datetimeFigureOut">
              <a:rPr lang="en-US" smtClean="0"/>
              <a:t>8/12/2013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65110D-F216-4299-AEC6-B2E5EC8717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2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30" indent="-23293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7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30" indent="-23293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7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1524000"/>
            <a:ext cx="7788275" cy="1447800"/>
          </a:xfrm>
        </p:spPr>
        <p:txBody>
          <a:bodyPr lIns="182880" rIns="182880"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77863" y="3200400"/>
            <a:ext cx="7788275" cy="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531813" y="2674938"/>
          <a:ext cx="2651125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Drawing" r:id="rId3" imgW="2651760" imgH="1287720" progId="WPDraw30.Drawing">
                  <p:embed/>
                </p:oleObj>
              </mc:Choice>
              <mc:Fallback>
                <p:oleObj name="Drawing" r:id="rId3" imgW="2651760" imgH="1287720" progId="WPDraw30.Drawing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674938"/>
                        <a:ext cx="2651125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3429000"/>
            <a:ext cx="6434138" cy="533400"/>
          </a:xfrm>
        </p:spPr>
        <p:txBody>
          <a:bodyPr lIns="182880" rIns="182880" anchor="b"/>
          <a:lstStyle>
            <a:lvl1pPr marL="0" indent="0" algn="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0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7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609600" y="1752600"/>
            <a:ext cx="7924800" cy="152400"/>
          </a:xfrm>
          <a:prstGeom prst="rect">
            <a:avLst/>
          </a:prstGeom>
          <a:solidFill>
            <a:srgbClr val="1F1F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290280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/>
                </a:solidFill>
                <a:latin typeface="+mj-lt"/>
              </a:rPr>
              <a:t>Visit</a:t>
            </a:r>
            <a:r>
              <a:rPr lang="en-US" sz="3200" b="1" baseline="0" dirty="0" smtClean="0">
                <a:solidFill>
                  <a:schemeClr val="accent3"/>
                </a:solidFill>
                <a:latin typeface="+mj-lt"/>
              </a:rPr>
              <a:t> the LAO website at:</a:t>
            </a:r>
          </a:p>
          <a:p>
            <a:pPr algn="ctr"/>
            <a:r>
              <a:rPr lang="en-US" sz="3200" b="1" baseline="0" dirty="0" smtClean="0">
                <a:solidFill>
                  <a:schemeClr val="accent3"/>
                </a:solidFill>
                <a:latin typeface="+mj-lt"/>
              </a:rPr>
              <a:t>www.lao.ca.gov</a:t>
            </a:r>
            <a:endParaRPr lang="en-US" sz="32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7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6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0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3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3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5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5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124200"/>
            <a:ext cx="6434138" cy="533400"/>
          </a:xfr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3000" baseline="0"/>
            </a:lvl1pPr>
          </a:lstStyle>
          <a:p>
            <a:pPr lvl="0"/>
            <a:r>
              <a:rPr lang="en-US" noProof="0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9250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4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8287A">
                <a:gamma/>
                <a:shade val="72941"/>
                <a:invGamma/>
              </a:srgbClr>
            </a:gs>
            <a:gs pos="100000">
              <a:srgbClr val="2828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Subitem</a:t>
            </a:r>
          </a:p>
          <a:p>
            <a:pPr lvl="2"/>
            <a:r>
              <a:rPr lang="en-US" smtClean="0"/>
              <a:t>Sub Subitem</a:t>
            </a:r>
          </a:p>
          <a:p>
            <a:pPr lvl="2"/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400800"/>
            <a:ext cx="193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42" name="Picture 2" descr="\\laomain\lao\Office\LAO_MSWORD10_Templates\LAO_PowerPoint\LAO Logo 201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11321"/>
            <a:ext cx="796374" cy="2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Char char="•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BCDFF"/>
        </a:buClr>
        <a:buSzPct val="65000"/>
        <a:buFont typeface="CommonBullets" pitchFamily="34" charset="2"/>
        <a:buChar char="+"/>
        <a:defRPr sz="2200" b="1">
          <a:solidFill>
            <a:srgbClr val="9BCD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Budget Outlook for California School Districts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34138" cy="18288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Legislative Analyst’s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Office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Presented to: California Society of Municipal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Analysts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August 15, 2013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9600" y="62484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www.lao.ca.gov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Economic </a:t>
            </a:r>
            <a:r>
              <a:rPr lang="en-US" dirty="0"/>
              <a:t>Recovery Target (ERT)</a:t>
            </a:r>
          </a:p>
        </p:txBody>
      </p:sp>
      <p:pic>
        <p:nvPicPr>
          <p:cNvPr id="10242" name="Picture 2" descr="O:\Workload\2013\130497\Calculating Economic Recovery Target (ERT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553200" cy="430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Control and Accountability Plans (LCAPs)</a:t>
            </a:r>
            <a:endParaRPr lang="en-US" dirty="0"/>
          </a:p>
        </p:txBody>
      </p:sp>
      <p:pic>
        <p:nvPicPr>
          <p:cNvPr id="10243" name="Picture 3" descr="O:\Workload\2013\130497\Eight Areas of State Priority Must Be Addressed in LCA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620000" cy="407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7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System of School </a:t>
            </a:r>
            <a:r>
              <a:rPr lang="en-US" dirty="0" smtClean="0"/>
              <a:t>District </a:t>
            </a:r>
            <a:r>
              <a:rPr lang="en-US" dirty="0"/>
              <a:t>Support and Intervention</a:t>
            </a:r>
          </a:p>
        </p:txBody>
      </p:sp>
      <p:pic>
        <p:nvPicPr>
          <p:cNvPr id="2" name="Picture 2" descr="O:\Workload\2013\130497\New System of School District Support and Interven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627032" cy="41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Timeline</a:t>
            </a:r>
            <a:endParaRPr lang="en-US" dirty="0"/>
          </a:p>
        </p:txBody>
      </p:sp>
      <p:pic>
        <p:nvPicPr>
          <p:cNvPr id="10243" name="Picture 3" descr="O:\Workload\2013\130497\LCFF ad LCA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1"/>
            <a:ext cx="7555982" cy="373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2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Proposition 98 Funding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3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of Proposition 98 Minimum Guarantee</a:t>
            </a:r>
          </a:p>
        </p:txBody>
      </p:sp>
      <p:pic>
        <p:nvPicPr>
          <p:cNvPr id="2" name="Picture 2" descr="O:\Workload\2013\130497\Forecast of Proposition 98 Minimum Guarant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33" y="2335887"/>
            <a:ext cx="6915967" cy="383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1905000"/>
            <a:ext cx="86868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800" dirty="0" smtClean="0">
                <a:solidFill>
                  <a:srgbClr val="FFFF99"/>
                </a:solidFill>
                <a:latin typeface="Arial"/>
              </a:rPr>
              <a:t>In Billions</a:t>
            </a:r>
            <a:endParaRPr lang="en-US" sz="1800" dirty="0">
              <a:solidFill>
                <a:srgbClr val="FFFF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8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of Proposition 98 Maintenance Factor Obligation</a:t>
            </a:r>
          </a:p>
        </p:txBody>
      </p:sp>
      <p:pic>
        <p:nvPicPr>
          <p:cNvPr id="10242" name="Picture 2" descr="O:\Workload\2013\130497\Forecast of Proposition 98 Maintenance Factor Oblig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09888"/>
            <a:ext cx="6553200" cy="386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905000"/>
            <a:ext cx="86868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800" dirty="0" smtClean="0">
                <a:solidFill>
                  <a:srgbClr val="FFFF99"/>
                </a:solidFill>
                <a:latin typeface="Arial"/>
              </a:rPr>
              <a:t>       In Billions</a:t>
            </a:r>
            <a:endParaRPr lang="en-US" sz="1800" dirty="0">
              <a:solidFill>
                <a:srgbClr val="FFFF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9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Governor's Plan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Eliminate </a:t>
            </a:r>
            <a:r>
              <a:rPr lang="en-US" dirty="0"/>
              <a:t>Payment Deferrals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86868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800" dirty="0" smtClean="0">
                <a:solidFill>
                  <a:srgbClr val="FFFF99"/>
                </a:solidFill>
                <a:latin typeface="Arial"/>
              </a:rPr>
              <a:t>       In Billions</a:t>
            </a:r>
            <a:endParaRPr lang="en-US" sz="1800" dirty="0">
              <a:solidFill>
                <a:srgbClr val="FFFF99"/>
              </a:solidFill>
              <a:latin typeface="Arial"/>
            </a:endParaRPr>
          </a:p>
        </p:txBody>
      </p:sp>
      <p:pic>
        <p:nvPicPr>
          <p:cNvPr id="10242" name="Picture 2" descr="O:\Workload\2013\130497\Governor's Plan to Eliminate Payment Deferr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477000" cy="410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4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Local Control Funding Formula (LCFF)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3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Programs Eliminated </a:t>
            </a:r>
            <a:br>
              <a:rPr lang="en-US" dirty="0" smtClean="0"/>
            </a:br>
            <a:r>
              <a:rPr lang="en-US" dirty="0" smtClean="0"/>
              <a:t>Under </a:t>
            </a:r>
            <a:r>
              <a:rPr lang="en-US" dirty="0"/>
              <a:t>New </a:t>
            </a:r>
            <a:r>
              <a:rPr lang="en-US" dirty="0" smtClean="0"/>
              <a:t>Funding System</a:t>
            </a:r>
            <a:endParaRPr lang="en-US" dirty="0"/>
          </a:p>
        </p:txBody>
      </p:sp>
      <p:pic>
        <p:nvPicPr>
          <p:cNvPr id="2" name="Picture 2" descr="O:\Workload\2013\130497\Programs Eliminated Under New 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1" y="2057400"/>
            <a:ext cx="823291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5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smtClean="0"/>
              <a:t>LCFF</a:t>
            </a:r>
            <a:endParaRPr lang="en-US" dirty="0"/>
          </a:p>
        </p:txBody>
      </p:sp>
      <p:pic>
        <p:nvPicPr>
          <p:cNvPr id="10242" name="Picture 2" descr="O:\Workload\2013\130497\Overview of LC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1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How LCFF Works</a:t>
            </a:r>
          </a:p>
        </p:txBody>
      </p:sp>
      <p:pic>
        <p:nvPicPr>
          <p:cNvPr id="10242" name="Picture 2" descr="O:\Workload\2013\130497\Illustration of How LCFF Wor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48930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1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O Slide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LAO Slide Template</Template>
  <TotalTime>0</TotalTime>
  <Words>97</Words>
  <Application>Microsoft Office PowerPoint</Application>
  <PresentationFormat>On-screen Show (4:3)</PresentationFormat>
  <Paragraphs>37</Paragraphs>
  <Slides>13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LAO Slide Template</vt:lpstr>
      <vt:lpstr>Drawing</vt:lpstr>
      <vt:lpstr>Budget Outlook for California School Districts</vt:lpstr>
      <vt:lpstr> </vt:lpstr>
      <vt:lpstr>Forecast of Proposition 98 Minimum Guarantee</vt:lpstr>
      <vt:lpstr>Forecast of Proposition 98 Maintenance Factor Obligation</vt:lpstr>
      <vt:lpstr>Governor's Plan to  Eliminate Payment Deferrals</vt:lpstr>
      <vt:lpstr> </vt:lpstr>
      <vt:lpstr>State Programs Eliminated  Under New Funding System</vt:lpstr>
      <vt:lpstr>Overview of LCFF</vt:lpstr>
      <vt:lpstr>Illustration of How LCFF Works</vt:lpstr>
      <vt:lpstr> Economic Recovery Target (ERT)</vt:lpstr>
      <vt:lpstr>Local Control and Accountability Plans (LCAPs)</vt:lpstr>
      <vt:lpstr>New System of School District Support and Intervention</vt:lpstr>
      <vt:lpstr>Implementation Timeline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2013-08-12T18:00:53Z</dcterms:created>
  <dcterms:modified xsi:type="dcterms:W3CDTF">2013-08-12T18:01:00Z</dcterms:modified>
</cp:coreProperties>
</file>