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1" r:id="rId2"/>
    <p:sldId id="287" r:id="rId3"/>
    <p:sldId id="272" r:id="rId4"/>
    <p:sldId id="273" r:id="rId5"/>
    <p:sldId id="288" r:id="rId6"/>
    <p:sldId id="302" r:id="rId7"/>
    <p:sldId id="307" r:id="rId8"/>
    <p:sldId id="285" r:id="rId9"/>
    <p:sldId id="275" r:id="rId10"/>
    <p:sldId id="300" r:id="rId11"/>
    <p:sldId id="305" r:id="rId12"/>
    <p:sldId id="306" r:id="rId13"/>
    <p:sldId id="304" r:id="rId14"/>
    <p:sldId id="286" r:id="rId15"/>
    <p:sldId id="280" r:id="rId16"/>
    <p:sldId id="301" r:id="rId17"/>
    <p:sldId id="303" r:id="rId18"/>
    <p:sldId id="292" r:id="rId19"/>
    <p:sldId id="295" r:id="rId20"/>
    <p:sldId id="294" r:id="rId21"/>
    <p:sldId id="297" r:id="rId22"/>
    <p:sldId id="296" r:id="rId23"/>
  </p:sldIdLst>
  <p:sldSz cx="9144000" cy="6858000" type="screen4x3"/>
  <p:notesSz cx="9283700" cy="6997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399FF"/>
    <a:srgbClr val="1F1F5F"/>
    <a:srgbClr val="252571"/>
    <a:srgbClr val="1D1D79"/>
    <a:srgbClr val="28287A"/>
    <a:srgbClr val="3333CC"/>
    <a:srgbClr val="9BCDFF"/>
    <a:srgbClr val="7BBDFF"/>
    <a:srgbClr val="57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89809" autoAdjust="0"/>
  </p:normalViewPr>
  <p:slideViewPr>
    <p:cSldViewPr>
      <p:cViewPr varScale="1">
        <p:scale>
          <a:sx n="79" d="100"/>
          <a:sy n="79" d="100"/>
        </p:scale>
        <p:origin x="-14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8" d="100"/>
          <a:sy n="118" d="100"/>
        </p:scale>
        <p:origin x="-2370" y="-96"/>
      </p:cViewPr>
      <p:guideLst>
        <p:guide orient="horz" pos="2204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2937" cy="38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8" tIns="46514" rIns="93028" bIns="465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763" y="1"/>
            <a:ext cx="4022937" cy="38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8" tIns="46514" rIns="93028" bIns="465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08939"/>
            <a:ext cx="4022937" cy="38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8" tIns="46514" rIns="93028" bIns="465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763" y="6608939"/>
            <a:ext cx="4022937" cy="38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8" tIns="46514" rIns="93028" bIns="465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49234-6A78-45B4-B0C7-F9A26DD20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8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885"/>
          </a:xfrm>
          <a:prstGeom prst="rect">
            <a:avLst/>
          </a:prstGeom>
        </p:spPr>
        <p:txBody>
          <a:bodyPr vert="horz" lIns="93028" tIns="46514" rIns="93028" bIns="465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9152" y="0"/>
            <a:ext cx="4022937" cy="349885"/>
          </a:xfrm>
          <a:prstGeom prst="rect">
            <a:avLst/>
          </a:prstGeom>
        </p:spPr>
        <p:txBody>
          <a:bodyPr vert="horz" lIns="93028" tIns="46514" rIns="93028" bIns="46514" rtlCol="0"/>
          <a:lstStyle>
            <a:lvl1pPr algn="r">
              <a:defRPr sz="1200"/>
            </a:lvl1pPr>
          </a:lstStyle>
          <a:p>
            <a:fld id="{1B606A11-065F-4BE8-829E-698E9F39EFA1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523875"/>
            <a:ext cx="3498850" cy="2624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28" tIns="46514" rIns="93028" bIns="465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23907"/>
            <a:ext cx="7426960" cy="3148965"/>
          </a:xfrm>
          <a:prstGeom prst="rect">
            <a:avLst/>
          </a:prstGeom>
        </p:spPr>
        <p:txBody>
          <a:bodyPr vert="horz" lIns="93028" tIns="46514" rIns="93028" bIns="465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46196"/>
            <a:ext cx="4022937" cy="349885"/>
          </a:xfrm>
          <a:prstGeom prst="rect">
            <a:avLst/>
          </a:prstGeom>
        </p:spPr>
        <p:txBody>
          <a:bodyPr vert="horz" lIns="93028" tIns="46514" rIns="93028" bIns="465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9152" y="6646196"/>
            <a:ext cx="4022937" cy="349885"/>
          </a:xfrm>
          <a:prstGeom prst="rect">
            <a:avLst/>
          </a:prstGeom>
        </p:spPr>
        <p:txBody>
          <a:bodyPr vert="horz" lIns="93028" tIns="46514" rIns="93028" bIns="46514" rtlCol="0" anchor="b"/>
          <a:lstStyle>
            <a:lvl1pPr algn="r">
              <a:defRPr sz="1200"/>
            </a:lvl1pPr>
          </a:lstStyle>
          <a:p>
            <a:fld id="{D065110D-F216-4299-AEC6-B2E5EC87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2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A0465-0146-4A39-BE3C-7171B7E9004E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28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570" indent="-23257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17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9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570" indent="-23257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17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570" indent="-23257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17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43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570" indent="-23257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E804F-BD76-42F6-A3FB-7A93A48834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17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7863" y="1524000"/>
            <a:ext cx="7788275" cy="1447800"/>
          </a:xfrm>
        </p:spPr>
        <p:txBody>
          <a:bodyPr lIns="182880" rIns="182880"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677863" y="3200400"/>
            <a:ext cx="7788275" cy="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531813" y="2674938"/>
          <a:ext cx="2651125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7" name="Drawing" r:id="rId3" imgW="2651760" imgH="1287720" progId="WPDraw30.Drawing">
                  <p:embed/>
                </p:oleObj>
              </mc:Choice>
              <mc:Fallback>
                <p:oleObj name="Drawing" r:id="rId3" imgW="2651760" imgH="1287720" progId="WPDraw30.Drawing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674938"/>
                        <a:ext cx="2651125" cy="128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2000" y="3429000"/>
            <a:ext cx="6434138" cy="533400"/>
          </a:xfrm>
        </p:spPr>
        <p:txBody>
          <a:bodyPr lIns="182880" rIns="182880" anchor="b"/>
          <a:lstStyle>
            <a:lvl1pPr marL="0" indent="0" algn="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7094538" y="5803900"/>
            <a:ext cx="307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>
                <a:solidFill>
                  <a:srgbClr val="FFFFFF"/>
                </a:solidFill>
                <a:latin typeface="Minion Display" pitchFamily="18" charset="0"/>
              </a:rPr>
              <a:t>L</a:t>
            </a:r>
            <a:endParaRPr lang="en-US" sz="4600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7402513" y="5803900"/>
            <a:ext cx="377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>
                <a:solidFill>
                  <a:srgbClr val="FFFFFF"/>
                </a:solidFill>
                <a:latin typeface="Minion Display" pitchFamily="18" charset="0"/>
              </a:rPr>
              <a:t>A</a:t>
            </a:r>
            <a:endParaRPr lang="en-US" sz="4600"/>
          </a:p>
        </p:txBody>
      </p:sp>
      <p:pic>
        <p:nvPicPr>
          <p:cNvPr id="9234" name="Picture 18" descr="D:\4_Color Designs\Final Designs\gradation bar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6413500"/>
            <a:ext cx="900113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5" name="Freeform 19"/>
          <p:cNvSpPr>
            <a:spLocks/>
          </p:cNvSpPr>
          <p:nvPr/>
        </p:nvSpPr>
        <p:spPr bwMode="auto">
          <a:xfrm>
            <a:off x="8035925" y="6484938"/>
            <a:ext cx="422275" cy="68262"/>
          </a:xfrm>
          <a:custGeom>
            <a:avLst/>
            <a:gdLst>
              <a:gd name="T0" fmla="*/ 45 w 55"/>
              <a:gd name="T1" fmla="*/ 5 h 8"/>
              <a:gd name="T2" fmla="*/ 23 w 55"/>
              <a:gd name="T3" fmla="*/ 2 h 8"/>
              <a:gd name="T4" fmla="*/ 1 w 55"/>
              <a:gd name="T5" fmla="*/ 5 h 8"/>
              <a:gd name="T6" fmla="*/ 0 w 55"/>
              <a:gd name="T7" fmla="*/ 5 h 8"/>
              <a:gd name="T8" fmla="*/ 0 w 55"/>
              <a:gd name="T9" fmla="*/ 4 h 8"/>
              <a:gd name="T10" fmla="*/ 18 w 55"/>
              <a:gd name="T11" fmla="*/ 0 h 8"/>
              <a:gd name="T12" fmla="*/ 29 w 55"/>
              <a:gd name="T13" fmla="*/ 0 h 8"/>
              <a:gd name="T14" fmla="*/ 35 w 55"/>
              <a:gd name="T15" fmla="*/ 0 h 8"/>
              <a:gd name="T16" fmla="*/ 41 w 55"/>
              <a:gd name="T17" fmla="*/ 1 h 8"/>
              <a:gd name="T18" fmla="*/ 51 w 55"/>
              <a:gd name="T19" fmla="*/ 3 h 8"/>
              <a:gd name="T20" fmla="*/ 54 w 55"/>
              <a:gd name="T21" fmla="*/ 4 h 8"/>
              <a:gd name="T22" fmla="*/ 54 w 55"/>
              <a:gd name="T23" fmla="*/ 7 h 8"/>
              <a:gd name="T24" fmla="*/ 51 w 55"/>
              <a:gd name="T25" fmla="*/ 7 h 8"/>
              <a:gd name="T26" fmla="*/ 45 w 55"/>
              <a:gd name="T27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8">
                <a:moveTo>
                  <a:pt x="45" y="5"/>
                </a:moveTo>
                <a:cubicBezTo>
                  <a:pt x="38" y="3"/>
                  <a:pt x="30" y="2"/>
                  <a:pt x="23" y="2"/>
                </a:cubicBezTo>
                <a:cubicBezTo>
                  <a:pt x="16" y="2"/>
                  <a:pt x="8" y="3"/>
                  <a:pt x="1" y="5"/>
                </a:cubicBezTo>
                <a:cubicBezTo>
                  <a:pt x="1" y="5"/>
                  <a:pt x="0" y="5"/>
                  <a:pt x="0" y="5"/>
                </a:cubicBezTo>
                <a:lnTo>
                  <a:pt x="0" y="4"/>
                </a:lnTo>
                <a:cubicBezTo>
                  <a:pt x="7" y="1"/>
                  <a:pt x="12" y="0"/>
                  <a:pt x="18" y="0"/>
                </a:cubicBezTo>
                <a:cubicBezTo>
                  <a:pt x="22" y="0"/>
                  <a:pt x="25" y="0"/>
                  <a:pt x="29" y="0"/>
                </a:cubicBezTo>
                <a:cubicBezTo>
                  <a:pt x="30" y="0"/>
                  <a:pt x="33" y="0"/>
                  <a:pt x="35" y="0"/>
                </a:cubicBezTo>
                <a:cubicBezTo>
                  <a:pt x="38" y="0"/>
                  <a:pt x="39" y="0"/>
                  <a:pt x="41" y="1"/>
                </a:cubicBezTo>
                <a:cubicBezTo>
                  <a:pt x="45" y="1"/>
                  <a:pt x="48" y="2"/>
                  <a:pt x="51" y="3"/>
                </a:cubicBezTo>
                <a:cubicBezTo>
                  <a:pt x="52" y="3"/>
                  <a:pt x="53" y="4"/>
                  <a:pt x="54" y="4"/>
                </a:cubicBezTo>
                <a:cubicBezTo>
                  <a:pt x="55" y="5"/>
                  <a:pt x="55" y="6"/>
                  <a:pt x="54" y="7"/>
                </a:cubicBezTo>
                <a:cubicBezTo>
                  <a:pt x="54" y="8"/>
                  <a:pt x="52" y="7"/>
                  <a:pt x="51" y="7"/>
                </a:cubicBezTo>
                <a:cubicBezTo>
                  <a:pt x="49" y="6"/>
                  <a:pt x="47" y="5"/>
                  <a:pt x="45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Freeform 20"/>
          <p:cNvSpPr>
            <a:spLocks/>
          </p:cNvSpPr>
          <p:nvPr/>
        </p:nvSpPr>
        <p:spPr bwMode="auto">
          <a:xfrm>
            <a:off x="8074025" y="6389688"/>
            <a:ext cx="346075" cy="111125"/>
          </a:xfrm>
          <a:custGeom>
            <a:avLst/>
            <a:gdLst>
              <a:gd name="T0" fmla="*/ 1 w 45"/>
              <a:gd name="T1" fmla="*/ 3 h 13"/>
              <a:gd name="T2" fmla="*/ 0 w 45"/>
              <a:gd name="T3" fmla="*/ 3 h 13"/>
              <a:gd name="T4" fmla="*/ 2 w 45"/>
              <a:gd name="T5" fmla="*/ 2 h 13"/>
              <a:gd name="T6" fmla="*/ 3 w 45"/>
              <a:gd name="T7" fmla="*/ 1 h 13"/>
              <a:gd name="T8" fmla="*/ 20 w 45"/>
              <a:gd name="T9" fmla="*/ 0 h 13"/>
              <a:gd name="T10" fmla="*/ 39 w 45"/>
              <a:gd name="T11" fmla="*/ 2 h 13"/>
              <a:gd name="T12" fmla="*/ 43 w 45"/>
              <a:gd name="T13" fmla="*/ 3 h 13"/>
              <a:gd name="T14" fmla="*/ 44 w 45"/>
              <a:gd name="T15" fmla="*/ 5 h 13"/>
              <a:gd name="T16" fmla="*/ 42 w 45"/>
              <a:gd name="T17" fmla="*/ 5 h 13"/>
              <a:gd name="T18" fmla="*/ 42 w 45"/>
              <a:gd name="T19" fmla="*/ 13 h 13"/>
              <a:gd name="T20" fmla="*/ 41 w 45"/>
              <a:gd name="T21" fmla="*/ 13 h 13"/>
              <a:gd name="T22" fmla="*/ 38 w 45"/>
              <a:gd name="T23" fmla="*/ 12 h 13"/>
              <a:gd name="T24" fmla="*/ 37 w 45"/>
              <a:gd name="T25" fmla="*/ 12 h 13"/>
              <a:gd name="T26" fmla="*/ 36 w 45"/>
              <a:gd name="T27" fmla="*/ 12 h 13"/>
              <a:gd name="T28" fmla="*/ 36 w 45"/>
              <a:gd name="T29" fmla="*/ 11 h 13"/>
              <a:gd name="T30" fmla="*/ 35 w 45"/>
              <a:gd name="T31" fmla="*/ 9 h 13"/>
              <a:gd name="T32" fmla="*/ 36 w 45"/>
              <a:gd name="T33" fmla="*/ 7 h 13"/>
              <a:gd name="T34" fmla="*/ 35 w 45"/>
              <a:gd name="T35" fmla="*/ 3 h 13"/>
              <a:gd name="T36" fmla="*/ 20 w 45"/>
              <a:gd name="T37" fmla="*/ 1 h 13"/>
              <a:gd name="T38" fmla="*/ 1 w 45"/>
              <a:gd name="T39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" h="13">
                <a:moveTo>
                  <a:pt x="1" y="3"/>
                </a:moveTo>
                <a:cubicBezTo>
                  <a:pt x="1" y="3"/>
                  <a:pt x="0" y="3"/>
                  <a:pt x="0" y="3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3" y="1"/>
                  <a:pt x="3" y="1"/>
                </a:cubicBezTo>
                <a:cubicBezTo>
                  <a:pt x="10" y="0"/>
                  <a:pt x="14" y="0"/>
                  <a:pt x="20" y="0"/>
                </a:cubicBezTo>
                <a:cubicBezTo>
                  <a:pt x="25" y="0"/>
                  <a:pt x="33" y="0"/>
                  <a:pt x="39" y="2"/>
                </a:cubicBezTo>
                <a:cubicBezTo>
                  <a:pt x="41" y="2"/>
                  <a:pt x="42" y="2"/>
                  <a:pt x="43" y="3"/>
                </a:cubicBezTo>
                <a:cubicBezTo>
                  <a:pt x="44" y="3"/>
                  <a:pt x="45" y="4"/>
                  <a:pt x="44" y="5"/>
                </a:cubicBezTo>
                <a:cubicBezTo>
                  <a:pt x="43" y="5"/>
                  <a:pt x="42" y="5"/>
                  <a:pt x="42" y="5"/>
                </a:cubicBezTo>
                <a:cubicBezTo>
                  <a:pt x="41" y="8"/>
                  <a:pt x="42" y="11"/>
                  <a:pt x="42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0" y="13"/>
                  <a:pt x="39" y="13"/>
                  <a:pt x="38" y="12"/>
                </a:cubicBezTo>
                <a:cubicBezTo>
                  <a:pt x="38" y="12"/>
                  <a:pt x="38" y="12"/>
                  <a:pt x="37" y="12"/>
                </a:cubicBezTo>
                <a:cubicBezTo>
                  <a:pt x="37" y="12"/>
                  <a:pt x="36" y="12"/>
                  <a:pt x="36" y="12"/>
                </a:cubicBezTo>
                <a:cubicBezTo>
                  <a:pt x="36" y="12"/>
                  <a:pt x="36" y="11"/>
                  <a:pt x="36" y="11"/>
                </a:cubicBezTo>
                <a:cubicBezTo>
                  <a:pt x="35" y="11"/>
                  <a:pt x="35" y="9"/>
                  <a:pt x="35" y="9"/>
                </a:cubicBezTo>
                <a:cubicBezTo>
                  <a:pt x="35" y="8"/>
                  <a:pt x="35" y="7"/>
                  <a:pt x="36" y="7"/>
                </a:cubicBezTo>
                <a:cubicBezTo>
                  <a:pt x="36" y="6"/>
                  <a:pt x="35" y="4"/>
                  <a:pt x="35" y="3"/>
                </a:cubicBezTo>
                <a:cubicBezTo>
                  <a:pt x="35" y="2"/>
                  <a:pt x="21" y="1"/>
                  <a:pt x="20" y="1"/>
                </a:cubicBezTo>
                <a:cubicBezTo>
                  <a:pt x="14" y="1"/>
                  <a:pt x="7" y="2"/>
                  <a:pt x="1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8228013" y="6308725"/>
            <a:ext cx="7937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8250238" y="6397625"/>
            <a:ext cx="15875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8281988" y="6397625"/>
            <a:ext cx="15875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8313738" y="6407150"/>
            <a:ext cx="14287" cy="68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Freeform 25"/>
          <p:cNvSpPr>
            <a:spLocks/>
          </p:cNvSpPr>
          <p:nvPr/>
        </p:nvSpPr>
        <p:spPr bwMode="auto">
          <a:xfrm>
            <a:off x="8083550" y="6346825"/>
            <a:ext cx="306388" cy="50800"/>
          </a:xfrm>
          <a:custGeom>
            <a:avLst/>
            <a:gdLst>
              <a:gd name="T0" fmla="*/ 34 w 40"/>
              <a:gd name="T1" fmla="*/ 4 h 6"/>
              <a:gd name="T2" fmla="*/ 30 w 40"/>
              <a:gd name="T3" fmla="*/ 3 h 6"/>
              <a:gd name="T4" fmla="*/ 25 w 40"/>
              <a:gd name="T5" fmla="*/ 2 h 6"/>
              <a:gd name="T6" fmla="*/ 16 w 40"/>
              <a:gd name="T7" fmla="*/ 2 h 6"/>
              <a:gd name="T8" fmla="*/ 8 w 40"/>
              <a:gd name="T9" fmla="*/ 2 h 6"/>
              <a:gd name="T10" fmla="*/ 1 w 40"/>
              <a:gd name="T11" fmla="*/ 4 h 6"/>
              <a:gd name="T12" fmla="*/ 0 w 40"/>
              <a:gd name="T13" fmla="*/ 4 h 6"/>
              <a:gd name="T14" fmla="*/ 0 w 40"/>
              <a:gd name="T15" fmla="*/ 3 h 6"/>
              <a:gd name="T16" fmla="*/ 6 w 40"/>
              <a:gd name="T17" fmla="*/ 1 h 6"/>
              <a:gd name="T18" fmla="*/ 21 w 40"/>
              <a:gd name="T19" fmla="*/ 0 h 6"/>
              <a:gd name="T20" fmla="*/ 30 w 40"/>
              <a:gd name="T21" fmla="*/ 1 h 6"/>
              <a:gd name="T22" fmla="*/ 37 w 40"/>
              <a:gd name="T23" fmla="*/ 3 h 6"/>
              <a:gd name="T24" fmla="*/ 39 w 40"/>
              <a:gd name="T25" fmla="*/ 3 h 6"/>
              <a:gd name="T26" fmla="*/ 39 w 40"/>
              <a:gd name="T27" fmla="*/ 5 h 6"/>
              <a:gd name="T28" fmla="*/ 37 w 40"/>
              <a:gd name="T29" fmla="*/ 5 h 6"/>
              <a:gd name="T30" fmla="*/ 34 w 40"/>
              <a:gd name="T31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" h="6">
                <a:moveTo>
                  <a:pt x="34" y="4"/>
                </a:moveTo>
                <a:cubicBezTo>
                  <a:pt x="33" y="4"/>
                  <a:pt x="31" y="3"/>
                  <a:pt x="30" y="3"/>
                </a:cubicBezTo>
                <a:cubicBezTo>
                  <a:pt x="28" y="3"/>
                  <a:pt x="26" y="2"/>
                  <a:pt x="25" y="2"/>
                </a:cubicBezTo>
                <a:cubicBezTo>
                  <a:pt x="22" y="2"/>
                  <a:pt x="19" y="2"/>
                  <a:pt x="16" y="2"/>
                </a:cubicBezTo>
                <a:cubicBezTo>
                  <a:pt x="13" y="2"/>
                  <a:pt x="10" y="2"/>
                  <a:pt x="8" y="2"/>
                </a:cubicBezTo>
                <a:cubicBezTo>
                  <a:pt x="5" y="2"/>
                  <a:pt x="3" y="3"/>
                  <a:pt x="1" y="4"/>
                </a:cubicBezTo>
                <a:lnTo>
                  <a:pt x="0" y="4"/>
                </a:lnTo>
                <a:lnTo>
                  <a:pt x="0" y="3"/>
                </a:lnTo>
                <a:cubicBezTo>
                  <a:pt x="1" y="2"/>
                  <a:pt x="5" y="1"/>
                  <a:pt x="6" y="1"/>
                </a:cubicBezTo>
                <a:cubicBezTo>
                  <a:pt x="11" y="0"/>
                  <a:pt x="16" y="0"/>
                  <a:pt x="21" y="0"/>
                </a:cubicBezTo>
                <a:cubicBezTo>
                  <a:pt x="24" y="0"/>
                  <a:pt x="27" y="0"/>
                  <a:pt x="30" y="1"/>
                </a:cubicBezTo>
                <a:cubicBezTo>
                  <a:pt x="32" y="1"/>
                  <a:pt x="35" y="2"/>
                  <a:pt x="37" y="3"/>
                </a:cubicBezTo>
                <a:cubicBezTo>
                  <a:pt x="37" y="3"/>
                  <a:pt x="39" y="3"/>
                  <a:pt x="39" y="3"/>
                </a:cubicBezTo>
                <a:cubicBezTo>
                  <a:pt x="40" y="4"/>
                  <a:pt x="40" y="5"/>
                  <a:pt x="39" y="5"/>
                </a:cubicBezTo>
                <a:cubicBezTo>
                  <a:pt x="39" y="6"/>
                  <a:pt x="38" y="5"/>
                  <a:pt x="37" y="5"/>
                </a:cubicBezTo>
                <a:lnTo>
                  <a:pt x="34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Freeform 26"/>
          <p:cNvSpPr>
            <a:spLocks/>
          </p:cNvSpPr>
          <p:nvPr/>
        </p:nvSpPr>
        <p:spPr bwMode="auto">
          <a:xfrm>
            <a:off x="8275638" y="6259513"/>
            <a:ext cx="28575" cy="77787"/>
          </a:xfrm>
          <a:custGeom>
            <a:avLst/>
            <a:gdLst>
              <a:gd name="T0" fmla="*/ 2 w 4"/>
              <a:gd name="T1" fmla="*/ 6 h 9"/>
              <a:gd name="T2" fmla="*/ 2 w 4"/>
              <a:gd name="T3" fmla="*/ 9 h 9"/>
              <a:gd name="T4" fmla="*/ 4 w 4"/>
              <a:gd name="T5" fmla="*/ 9 h 9"/>
              <a:gd name="T6" fmla="*/ 3 w 4"/>
              <a:gd name="T7" fmla="*/ 6 h 9"/>
              <a:gd name="T8" fmla="*/ 2 w 4"/>
              <a:gd name="T9" fmla="*/ 3 h 9"/>
              <a:gd name="T10" fmla="*/ 0 w 4"/>
              <a:gd name="T11" fmla="*/ 2 h 9"/>
              <a:gd name="T12" fmla="*/ 2 w 4"/>
              <a:gd name="T13" fmla="*/ 6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9">
                <a:moveTo>
                  <a:pt x="2" y="6"/>
                </a:moveTo>
                <a:cubicBezTo>
                  <a:pt x="2" y="7"/>
                  <a:pt x="2" y="9"/>
                  <a:pt x="2" y="9"/>
                </a:cubicBezTo>
                <a:lnTo>
                  <a:pt x="4" y="9"/>
                </a:lnTo>
                <a:cubicBezTo>
                  <a:pt x="4" y="9"/>
                  <a:pt x="4" y="7"/>
                  <a:pt x="3" y="6"/>
                </a:cubicBezTo>
                <a:cubicBezTo>
                  <a:pt x="3" y="5"/>
                  <a:pt x="2" y="3"/>
                  <a:pt x="2" y="3"/>
                </a:cubicBezTo>
                <a:cubicBezTo>
                  <a:pt x="1" y="2"/>
                  <a:pt x="0" y="0"/>
                  <a:pt x="0" y="2"/>
                </a:cubicBezTo>
                <a:cubicBezTo>
                  <a:pt x="0" y="2"/>
                  <a:pt x="1" y="4"/>
                  <a:pt x="2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Freeform 27"/>
          <p:cNvSpPr>
            <a:spLocks/>
          </p:cNvSpPr>
          <p:nvPr/>
        </p:nvSpPr>
        <p:spPr bwMode="auto">
          <a:xfrm>
            <a:off x="8259763" y="6276975"/>
            <a:ext cx="22225" cy="60325"/>
          </a:xfrm>
          <a:custGeom>
            <a:avLst/>
            <a:gdLst>
              <a:gd name="T0" fmla="*/ 1 w 3"/>
              <a:gd name="T1" fmla="*/ 4 h 7"/>
              <a:gd name="T2" fmla="*/ 2 w 3"/>
              <a:gd name="T3" fmla="*/ 7 h 7"/>
              <a:gd name="T4" fmla="*/ 3 w 3"/>
              <a:gd name="T5" fmla="*/ 7 h 7"/>
              <a:gd name="T6" fmla="*/ 2 w 3"/>
              <a:gd name="T7" fmla="*/ 4 h 7"/>
              <a:gd name="T8" fmla="*/ 1 w 3"/>
              <a:gd name="T9" fmla="*/ 2 h 7"/>
              <a:gd name="T10" fmla="*/ 0 w 3"/>
              <a:gd name="T11" fmla="*/ 1 h 7"/>
              <a:gd name="T12" fmla="*/ 1 w 3"/>
              <a:gd name="T1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1" y="4"/>
                </a:moveTo>
                <a:cubicBezTo>
                  <a:pt x="2" y="5"/>
                  <a:pt x="2" y="7"/>
                  <a:pt x="2" y="7"/>
                </a:cubicBezTo>
                <a:lnTo>
                  <a:pt x="3" y="7"/>
                </a:lnTo>
                <a:cubicBezTo>
                  <a:pt x="3" y="7"/>
                  <a:pt x="3" y="6"/>
                  <a:pt x="2" y="4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0"/>
                  <a:pt x="0" y="1"/>
                </a:cubicBezTo>
                <a:cubicBezTo>
                  <a:pt x="1" y="1"/>
                  <a:pt x="1" y="3"/>
                  <a:pt x="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Freeform 28"/>
          <p:cNvSpPr>
            <a:spLocks/>
          </p:cNvSpPr>
          <p:nvPr/>
        </p:nvSpPr>
        <p:spPr bwMode="auto">
          <a:xfrm>
            <a:off x="8243888" y="6286500"/>
            <a:ext cx="15875" cy="50800"/>
          </a:xfrm>
          <a:custGeom>
            <a:avLst/>
            <a:gdLst>
              <a:gd name="T0" fmla="*/ 1 w 2"/>
              <a:gd name="T1" fmla="*/ 4 h 6"/>
              <a:gd name="T2" fmla="*/ 1 w 2"/>
              <a:gd name="T3" fmla="*/ 6 h 6"/>
              <a:gd name="T4" fmla="*/ 2 w 2"/>
              <a:gd name="T5" fmla="*/ 6 h 6"/>
              <a:gd name="T6" fmla="*/ 2 w 2"/>
              <a:gd name="T7" fmla="*/ 4 h 6"/>
              <a:gd name="T8" fmla="*/ 1 w 2"/>
              <a:gd name="T9" fmla="*/ 2 h 6"/>
              <a:gd name="T10" fmla="*/ 1 w 2"/>
              <a:gd name="T11" fmla="*/ 1 h 6"/>
              <a:gd name="T12" fmla="*/ 1 w 2"/>
              <a:gd name="T1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6">
                <a:moveTo>
                  <a:pt x="1" y="4"/>
                </a:moveTo>
                <a:cubicBezTo>
                  <a:pt x="2" y="5"/>
                  <a:pt x="1" y="6"/>
                  <a:pt x="1" y="6"/>
                </a:cubicBezTo>
                <a:lnTo>
                  <a:pt x="2" y="6"/>
                </a:lnTo>
                <a:cubicBezTo>
                  <a:pt x="2" y="6"/>
                  <a:pt x="2" y="5"/>
                  <a:pt x="2" y="4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0"/>
                  <a:pt x="1" y="1"/>
                </a:cubicBezTo>
                <a:cubicBezTo>
                  <a:pt x="1" y="1"/>
                  <a:pt x="1" y="3"/>
                  <a:pt x="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Freeform 29"/>
          <p:cNvSpPr>
            <a:spLocks/>
          </p:cNvSpPr>
          <p:nvPr/>
        </p:nvSpPr>
        <p:spPr bwMode="auto">
          <a:xfrm>
            <a:off x="8235950" y="6113463"/>
            <a:ext cx="14288" cy="17462"/>
          </a:xfrm>
          <a:custGeom>
            <a:avLst/>
            <a:gdLst>
              <a:gd name="T0" fmla="*/ 1 w 2"/>
              <a:gd name="T1" fmla="*/ 1 h 2"/>
              <a:gd name="T2" fmla="*/ 1 w 2"/>
              <a:gd name="T3" fmla="*/ 2 h 2"/>
              <a:gd name="T4" fmla="*/ 2 w 2"/>
              <a:gd name="T5" fmla="*/ 2 h 2"/>
              <a:gd name="T6" fmla="*/ 1 w 2"/>
              <a:gd name="T7" fmla="*/ 1 h 2"/>
              <a:gd name="T8" fmla="*/ 1 w 2"/>
              <a:gd name="T9" fmla="*/ 1 h 2"/>
              <a:gd name="T10" fmla="*/ 0 w 2"/>
              <a:gd name="T11" fmla="*/ 1 h 2"/>
              <a:gd name="T12" fmla="*/ 1 w 2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1" y="2"/>
                  <a:pt x="1" y="2"/>
                  <a:pt x="1" y="2"/>
                </a:cubicBezTo>
                <a:lnTo>
                  <a:pt x="2" y="2"/>
                </a:lnTo>
                <a:cubicBezTo>
                  <a:pt x="2" y="2"/>
                  <a:pt x="2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Freeform 30"/>
          <p:cNvSpPr>
            <a:spLocks/>
          </p:cNvSpPr>
          <p:nvPr/>
        </p:nvSpPr>
        <p:spPr bwMode="auto">
          <a:xfrm>
            <a:off x="8281988" y="6251575"/>
            <a:ext cx="46037" cy="85725"/>
          </a:xfrm>
          <a:custGeom>
            <a:avLst/>
            <a:gdLst>
              <a:gd name="T0" fmla="*/ 3 w 6"/>
              <a:gd name="T1" fmla="*/ 7 h 10"/>
              <a:gd name="T2" fmla="*/ 4 w 6"/>
              <a:gd name="T3" fmla="*/ 10 h 10"/>
              <a:gd name="T4" fmla="*/ 6 w 6"/>
              <a:gd name="T5" fmla="*/ 10 h 10"/>
              <a:gd name="T6" fmla="*/ 5 w 6"/>
              <a:gd name="T7" fmla="*/ 7 h 10"/>
              <a:gd name="T8" fmla="*/ 3 w 6"/>
              <a:gd name="T9" fmla="*/ 3 h 10"/>
              <a:gd name="T10" fmla="*/ 1 w 6"/>
              <a:gd name="T11" fmla="*/ 2 h 10"/>
              <a:gd name="T12" fmla="*/ 3 w 6"/>
              <a:gd name="T13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10">
                <a:moveTo>
                  <a:pt x="3" y="7"/>
                </a:moveTo>
                <a:cubicBezTo>
                  <a:pt x="4" y="8"/>
                  <a:pt x="4" y="10"/>
                  <a:pt x="4" y="10"/>
                </a:cubicBezTo>
                <a:lnTo>
                  <a:pt x="6" y="10"/>
                </a:lnTo>
                <a:cubicBezTo>
                  <a:pt x="6" y="10"/>
                  <a:pt x="6" y="8"/>
                  <a:pt x="5" y="7"/>
                </a:cubicBezTo>
                <a:cubicBezTo>
                  <a:pt x="5" y="6"/>
                  <a:pt x="3" y="3"/>
                  <a:pt x="3" y="3"/>
                </a:cubicBezTo>
                <a:cubicBezTo>
                  <a:pt x="2" y="2"/>
                  <a:pt x="0" y="0"/>
                  <a:pt x="1" y="2"/>
                </a:cubicBezTo>
                <a:cubicBezTo>
                  <a:pt x="1" y="2"/>
                  <a:pt x="3" y="5"/>
                  <a:pt x="3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Freeform 31"/>
          <p:cNvSpPr>
            <a:spLocks/>
          </p:cNvSpPr>
          <p:nvPr/>
        </p:nvSpPr>
        <p:spPr bwMode="auto">
          <a:xfrm>
            <a:off x="8151813" y="6191250"/>
            <a:ext cx="222250" cy="188913"/>
          </a:xfrm>
          <a:custGeom>
            <a:avLst/>
            <a:gdLst>
              <a:gd name="T0" fmla="*/ 25 w 29"/>
              <a:gd name="T1" fmla="*/ 20 h 22"/>
              <a:gd name="T2" fmla="*/ 29 w 29"/>
              <a:gd name="T3" fmla="*/ 22 h 22"/>
              <a:gd name="T4" fmla="*/ 23 w 29"/>
              <a:gd name="T5" fmla="*/ 7 h 22"/>
              <a:gd name="T6" fmla="*/ 3 w 29"/>
              <a:gd name="T7" fmla="*/ 3 h 22"/>
              <a:gd name="T8" fmla="*/ 0 w 29"/>
              <a:gd name="T9" fmla="*/ 6 h 22"/>
              <a:gd name="T10" fmla="*/ 5 w 29"/>
              <a:gd name="T11" fmla="*/ 4 h 22"/>
              <a:gd name="T12" fmla="*/ 24 w 29"/>
              <a:gd name="T13" fmla="*/ 14 h 22"/>
              <a:gd name="T14" fmla="*/ 25 w 29"/>
              <a:gd name="T15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22">
                <a:moveTo>
                  <a:pt x="25" y="20"/>
                </a:moveTo>
                <a:lnTo>
                  <a:pt x="29" y="22"/>
                </a:lnTo>
                <a:cubicBezTo>
                  <a:pt x="29" y="22"/>
                  <a:pt x="28" y="12"/>
                  <a:pt x="23" y="7"/>
                </a:cubicBezTo>
                <a:cubicBezTo>
                  <a:pt x="18" y="2"/>
                  <a:pt x="10" y="0"/>
                  <a:pt x="3" y="3"/>
                </a:cubicBezTo>
                <a:cubicBezTo>
                  <a:pt x="3" y="3"/>
                  <a:pt x="0" y="5"/>
                  <a:pt x="0" y="6"/>
                </a:cubicBezTo>
                <a:cubicBezTo>
                  <a:pt x="0" y="6"/>
                  <a:pt x="2" y="4"/>
                  <a:pt x="5" y="4"/>
                </a:cubicBezTo>
                <a:cubicBezTo>
                  <a:pt x="13" y="2"/>
                  <a:pt x="22" y="6"/>
                  <a:pt x="24" y="14"/>
                </a:cubicBezTo>
                <a:cubicBezTo>
                  <a:pt x="25" y="19"/>
                  <a:pt x="25" y="20"/>
                  <a:pt x="2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8" name="Freeform 32"/>
          <p:cNvSpPr>
            <a:spLocks/>
          </p:cNvSpPr>
          <p:nvPr/>
        </p:nvSpPr>
        <p:spPr bwMode="auto">
          <a:xfrm>
            <a:off x="8189913" y="6191250"/>
            <a:ext cx="85725" cy="17463"/>
          </a:xfrm>
          <a:custGeom>
            <a:avLst/>
            <a:gdLst>
              <a:gd name="T0" fmla="*/ 0 w 11"/>
              <a:gd name="T1" fmla="*/ 1 h 2"/>
              <a:gd name="T2" fmla="*/ 5 w 11"/>
              <a:gd name="T3" fmla="*/ 0 h 2"/>
              <a:gd name="T4" fmla="*/ 10 w 11"/>
              <a:gd name="T5" fmla="*/ 0 h 2"/>
              <a:gd name="T6" fmla="*/ 10 w 11"/>
              <a:gd name="T7" fmla="*/ 2 h 2"/>
              <a:gd name="T8" fmla="*/ 5 w 11"/>
              <a:gd name="T9" fmla="*/ 1 h 2"/>
              <a:gd name="T10" fmla="*/ 1 w 11"/>
              <a:gd name="T11" fmla="*/ 1 h 2"/>
              <a:gd name="T12" fmla="*/ 0 w 11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1"/>
                </a:moveTo>
                <a:cubicBezTo>
                  <a:pt x="1" y="0"/>
                  <a:pt x="3" y="0"/>
                  <a:pt x="5" y="0"/>
                </a:cubicBezTo>
                <a:cubicBezTo>
                  <a:pt x="7" y="0"/>
                  <a:pt x="9" y="0"/>
                  <a:pt x="10" y="0"/>
                </a:cubicBezTo>
                <a:cubicBezTo>
                  <a:pt x="11" y="1"/>
                  <a:pt x="11" y="2"/>
                  <a:pt x="10" y="2"/>
                </a:cubicBezTo>
                <a:cubicBezTo>
                  <a:pt x="9" y="1"/>
                  <a:pt x="7" y="1"/>
                  <a:pt x="5" y="1"/>
                </a:cubicBezTo>
                <a:cubicBezTo>
                  <a:pt x="3" y="1"/>
                  <a:pt x="2" y="1"/>
                  <a:pt x="1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Freeform 33"/>
          <p:cNvSpPr>
            <a:spLocks/>
          </p:cNvSpPr>
          <p:nvPr/>
        </p:nvSpPr>
        <p:spPr bwMode="auto">
          <a:xfrm>
            <a:off x="8189913" y="6148388"/>
            <a:ext cx="85725" cy="17462"/>
          </a:xfrm>
          <a:custGeom>
            <a:avLst/>
            <a:gdLst>
              <a:gd name="T0" fmla="*/ 0 w 11"/>
              <a:gd name="T1" fmla="*/ 0 h 2"/>
              <a:gd name="T2" fmla="*/ 5 w 11"/>
              <a:gd name="T3" fmla="*/ 0 h 2"/>
              <a:gd name="T4" fmla="*/ 10 w 11"/>
              <a:gd name="T5" fmla="*/ 0 h 2"/>
              <a:gd name="T6" fmla="*/ 10 w 11"/>
              <a:gd name="T7" fmla="*/ 1 h 2"/>
              <a:gd name="T8" fmla="*/ 5 w 11"/>
              <a:gd name="T9" fmla="*/ 0 h 2"/>
              <a:gd name="T10" fmla="*/ 1 w 11"/>
              <a:gd name="T11" fmla="*/ 1 h 2"/>
              <a:gd name="T12" fmla="*/ 0 w 1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0"/>
                </a:moveTo>
                <a:cubicBezTo>
                  <a:pt x="1" y="0"/>
                  <a:pt x="3" y="0"/>
                  <a:pt x="5" y="0"/>
                </a:cubicBezTo>
                <a:cubicBezTo>
                  <a:pt x="7" y="0"/>
                  <a:pt x="9" y="0"/>
                  <a:pt x="10" y="0"/>
                </a:cubicBezTo>
                <a:cubicBezTo>
                  <a:pt x="11" y="1"/>
                  <a:pt x="11" y="2"/>
                  <a:pt x="10" y="1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1"/>
                  <a:pt x="1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Freeform 34"/>
          <p:cNvSpPr>
            <a:spLocks/>
          </p:cNvSpPr>
          <p:nvPr/>
        </p:nvSpPr>
        <p:spPr bwMode="auto">
          <a:xfrm>
            <a:off x="8189913" y="6130925"/>
            <a:ext cx="85725" cy="17463"/>
          </a:xfrm>
          <a:custGeom>
            <a:avLst/>
            <a:gdLst>
              <a:gd name="T0" fmla="*/ 0 w 11"/>
              <a:gd name="T1" fmla="*/ 1 h 2"/>
              <a:gd name="T2" fmla="*/ 5 w 11"/>
              <a:gd name="T3" fmla="*/ 0 h 2"/>
              <a:gd name="T4" fmla="*/ 10 w 11"/>
              <a:gd name="T5" fmla="*/ 1 h 2"/>
              <a:gd name="T6" fmla="*/ 10 w 11"/>
              <a:gd name="T7" fmla="*/ 2 h 2"/>
              <a:gd name="T8" fmla="*/ 5 w 11"/>
              <a:gd name="T9" fmla="*/ 1 h 2"/>
              <a:gd name="T10" fmla="*/ 1 w 11"/>
              <a:gd name="T11" fmla="*/ 1 h 2"/>
              <a:gd name="T12" fmla="*/ 0 w 11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1"/>
                </a:moveTo>
                <a:cubicBezTo>
                  <a:pt x="1" y="1"/>
                  <a:pt x="3" y="0"/>
                  <a:pt x="5" y="0"/>
                </a:cubicBezTo>
                <a:cubicBezTo>
                  <a:pt x="7" y="0"/>
                  <a:pt x="9" y="0"/>
                  <a:pt x="10" y="1"/>
                </a:cubicBezTo>
                <a:cubicBezTo>
                  <a:pt x="11" y="1"/>
                  <a:pt x="11" y="2"/>
                  <a:pt x="10" y="2"/>
                </a:cubicBezTo>
                <a:cubicBezTo>
                  <a:pt x="9" y="2"/>
                  <a:pt x="7" y="1"/>
                  <a:pt x="5" y="1"/>
                </a:cubicBezTo>
                <a:cubicBezTo>
                  <a:pt x="3" y="1"/>
                  <a:pt x="2" y="1"/>
                  <a:pt x="1" y="1"/>
                </a:cubicBezTo>
                <a:cubicBezTo>
                  <a:pt x="0" y="2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8228013" y="6059488"/>
            <a:ext cx="7937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8243888" y="6156325"/>
            <a:ext cx="22225" cy="34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Freeform 37"/>
          <p:cNvSpPr>
            <a:spLocks/>
          </p:cNvSpPr>
          <p:nvPr/>
        </p:nvSpPr>
        <p:spPr bwMode="auto">
          <a:xfrm>
            <a:off x="8189913" y="6103938"/>
            <a:ext cx="76200" cy="34925"/>
          </a:xfrm>
          <a:custGeom>
            <a:avLst/>
            <a:gdLst>
              <a:gd name="T0" fmla="*/ 10 w 10"/>
              <a:gd name="T1" fmla="*/ 4 h 4"/>
              <a:gd name="T2" fmla="*/ 9 w 10"/>
              <a:gd name="T3" fmla="*/ 2 h 4"/>
              <a:gd name="T4" fmla="*/ 3 w 10"/>
              <a:gd name="T5" fmla="*/ 1 h 4"/>
              <a:gd name="T6" fmla="*/ 0 w 10"/>
              <a:gd name="T7" fmla="*/ 4 h 4"/>
              <a:gd name="T8" fmla="*/ 10 w 10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4">
                <a:moveTo>
                  <a:pt x="10" y="4"/>
                </a:moveTo>
                <a:cubicBezTo>
                  <a:pt x="10" y="4"/>
                  <a:pt x="10" y="4"/>
                  <a:pt x="9" y="2"/>
                </a:cubicBezTo>
                <a:cubicBezTo>
                  <a:pt x="7" y="0"/>
                  <a:pt x="4" y="0"/>
                  <a:pt x="3" y="1"/>
                </a:cubicBezTo>
                <a:cubicBezTo>
                  <a:pt x="1" y="2"/>
                  <a:pt x="0" y="4"/>
                  <a:pt x="0" y="4"/>
                </a:cubicBezTo>
                <a:lnTo>
                  <a:pt x="1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Oval 38"/>
          <p:cNvSpPr>
            <a:spLocks noChangeArrowheads="1"/>
          </p:cNvSpPr>
          <p:nvPr/>
        </p:nvSpPr>
        <p:spPr bwMode="auto">
          <a:xfrm>
            <a:off x="8221663" y="6096000"/>
            <a:ext cx="14287" cy="17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7720013" y="5803900"/>
            <a:ext cx="4333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>
                <a:solidFill>
                  <a:srgbClr val="FFFFFF"/>
                </a:solidFill>
                <a:latin typeface="Minion Display" pitchFamily="18" charset="0"/>
              </a:rPr>
              <a:t>O</a:t>
            </a:r>
            <a:endParaRPr lang="en-US" sz="4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06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7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7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609600" y="1752600"/>
            <a:ext cx="7924800" cy="152400"/>
          </a:xfrm>
          <a:prstGeom prst="rect">
            <a:avLst/>
          </a:prstGeom>
          <a:solidFill>
            <a:srgbClr val="1F1F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290280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/>
                </a:solidFill>
                <a:latin typeface="+mj-lt"/>
              </a:rPr>
              <a:t>Visit</a:t>
            </a:r>
            <a:r>
              <a:rPr lang="en-US" sz="3200" b="1" baseline="0" dirty="0" smtClean="0">
                <a:solidFill>
                  <a:schemeClr val="accent3"/>
                </a:solidFill>
                <a:latin typeface="+mj-lt"/>
              </a:rPr>
              <a:t> the LAO website at:</a:t>
            </a:r>
          </a:p>
          <a:p>
            <a:pPr algn="ctr"/>
            <a:r>
              <a:rPr lang="en-US" sz="3200" b="1" baseline="0" dirty="0" smtClean="0">
                <a:solidFill>
                  <a:schemeClr val="accent3"/>
                </a:solidFill>
                <a:latin typeface="+mj-lt"/>
              </a:rPr>
              <a:t>www.lao.ca.gov</a:t>
            </a:r>
            <a:endParaRPr lang="en-US" sz="32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7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6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0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32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30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1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5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124200"/>
            <a:ext cx="6434138" cy="533400"/>
          </a:xfrm>
        </p:spPr>
        <p:txBody>
          <a:bodyPr lIns="182880" rIns="182880" anchor="b"/>
          <a:lstStyle>
            <a:lvl1pPr marL="0" indent="0" algn="ctr">
              <a:buFont typeface="Wingdings" pitchFamily="2" charset="2"/>
              <a:buNone/>
              <a:defRPr sz="3000" baseline="0"/>
            </a:lvl1pPr>
          </a:lstStyle>
          <a:p>
            <a:pPr lvl="0"/>
            <a:r>
              <a:rPr lang="en-US" noProof="0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9250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4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8287A">
                <a:gamma/>
                <a:shade val="72941"/>
                <a:invGamma/>
              </a:srgbClr>
            </a:gs>
            <a:gs pos="100000">
              <a:srgbClr val="28287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384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Subitem</a:t>
            </a:r>
          </a:p>
          <a:p>
            <a:pPr lvl="2"/>
            <a:r>
              <a:rPr lang="en-US" smtClean="0"/>
              <a:t>Sub Subitem</a:t>
            </a:r>
          </a:p>
          <a:p>
            <a:pPr lvl="2"/>
            <a:endParaRPr lang="en-US" smtClean="0"/>
          </a:p>
        </p:txBody>
      </p:sp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8014890" y="6308725"/>
            <a:ext cx="8732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8014890" y="6059488"/>
            <a:ext cx="8732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2" name="Rectangle 78"/>
          <p:cNvSpPr>
            <a:spLocks noChangeArrowheads="1"/>
          </p:cNvSpPr>
          <p:nvPr/>
        </p:nvSpPr>
        <p:spPr bwMode="auto">
          <a:xfrm>
            <a:off x="6842601" y="5803900"/>
            <a:ext cx="33877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 dirty="0">
                <a:solidFill>
                  <a:srgbClr val="FFFFFF"/>
                </a:solidFill>
                <a:latin typeface="Minion Display" pitchFamily="18" charset="0"/>
              </a:rPr>
              <a:t>L</a:t>
            </a:r>
            <a:endParaRPr lang="en-US" sz="4600" dirty="0"/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7147083" y="5803900"/>
            <a:ext cx="41560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>
                <a:solidFill>
                  <a:srgbClr val="FFFFFF"/>
                </a:solidFill>
                <a:latin typeface="Minion Display" pitchFamily="18" charset="0"/>
              </a:rPr>
              <a:t>A</a:t>
            </a:r>
            <a:endParaRPr lang="en-US" sz="4600"/>
          </a:p>
        </p:txBody>
      </p:sp>
      <p:pic>
        <p:nvPicPr>
          <p:cNvPr id="1104" name="Picture 80" descr="gradation ba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281" y="6407150"/>
            <a:ext cx="990124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" name="Freeform 81"/>
          <p:cNvSpPr>
            <a:spLocks/>
          </p:cNvSpPr>
          <p:nvPr/>
        </p:nvSpPr>
        <p:spPr bwMode="auto">
          <a:xfrm>
            <a:off x="7778273" y="6484938"/>
            <a:ext cx="464503" cy="68262"/>
          </a:xfrm>
          <a:custGeom>
            <a:avLst/>
            <a:gdLst>
              <a:gd name="T0" fmla="*/ 45 w 55"/>
              <a:gd name="T1" fmla="*/ 5 h 8"/>
              <a:gd name="T2" fmla="*/ 23 w 55"/>
              <a:gd name="T3" fmla="*/ 2 h 8"/>
              <a:gd name="T4" fmla="*/ 1 w 55"/>
              <a:gd name="T5" fmla="*/ 5 h 8"/>
              <a:gd name="T6" fmla="*/ 0 w 55"/>
              <a:gd name="T7" fmla="*/ 5 h 8"/>
              <a:gd name="T8" fmla="*/ 0 w 55"/>
              <a:gd name="T9" fmla="*/ 4 h 8"/>
              <a:gd name="T10" fmla="*/ 18 w 55"/>
              <a:gd name="T11" fmla="*/ 0 h 8"/>
              <a:gd name="T12" fmla="*/ 29 w 55"/>
              <a:gd name="T13" fmla="*/ 0 h 8"/>
              <a:gd name="T14" fmla="*/ 35 w 55"/>
              <a:gd name="T15" fmla="*/ 0 h 8"/>
              <a:gd name="T16" fmla="*/ 41 w 55"/>
              <a:gd name="T17" fmla="*/ 1 h 8"/>
              <a:gd name="T18" fmla="*/ 51 w 55"/>
              <a:gd name="T19" fmla="*/ 3 h 8"/>
              <a:gd name="T20" fmla="*/ 54 w 55"/>
              <a:gd name="T21" fmla="*/ 4 h 8"/>
              <a:gd name="T22" fmla="*/ 54 w 55"/>
              <a:gd name="T23" fmla="*/ 7 h 8"/>
              <a:gd name="T24" fmla="*/ 51 w 55"/>
              <a:gd name="T25" fmla="*/ 7 h 8"/>
              <a:gd name="T26" fmla="*/ 45 w 55"/>
              <a:gd name="T27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8">
                <a:moveTo>
                  <a:pt x="45" y="5"/>
                </a:moveTo>
                <a:cubicBezTo>
                  <a:pt x="38" y="3"/>
                  <a:pt x="30" y="2"/>
                  <a:pt x="23" y="2"/>
                </a:cubicBezTo>
                <a:cubicBezTo>
                  <a:pt x="16" y="2"/>
                  <a:pt x="8" y="3"/>
                  <a:pt x="1" y="5"/>
                </a:cubicBezTo>
                <a:cubicBezTo>
                  <a:pt x="1" y="5"/>
                  <a:pt x="0" y="5"/>
                  <a:pt x="0" y="5"/>
                </a:cubicBezTo>
                <a:lnTo>
                  <a:pt x="0" y="4"/>
                </a:lnTo>
                <a:cubicBezTo>
                  <a:pt x="7" y="1"/>
                  <a:pt x="12" y="0"/>
                  <a:pt x="18" y="0"/>
                </a:cubicBezTo>
                <a:cubicBezTo>
                  <a:pt x="22" y="0"/>
                  <a:pt x="25" y="0"/>
                  <a:pt x="29" y="0"/>
                </a:cubicBezTo>
                <a:cubicBezTo>
                  <a:pt x="30" y="0"/>
                  <a:pt x="33" y="0"/>
                  <a:pt x="35" y="0"/>
                </a:cubicBezTo>
                <a:cubicBezTo>
                  <a:pt x="38" y="0"/>
                  <a:pt x="39" y="0"/>
                  <a:pt x="41" y="1"/>
                </a:cubicBezTo>
                <a:cubicBezTo>
                  <a:pt x="45" y="1"/>
                  <a:pt x="48" y="2"/>
                  <a:pt x="51" y="3"/>
                </a:cubicBezTo>
                <a:cubicBezTo>
                  <a:pt x="52" y="3"/>
                  <a:pt x="53" y="4"/>
                  <a:pt x="54" y="4"/>
                </a:cubicBezTo>
                <a:cubicBezTo>
                  <a:pt x="55" y="5"/>
                  <a:pt x="55" y="6"/>
                  <a:pt x="54" y="7"/>
                </a:cubicBezTo>
                <a:cubicBezTo>
                  <a:pt x="54" y="8"/>
                  <a:pt x="52" y="7"/>
                  <a:pt x="51" y="7"/>
                </a:cubicBezTo>
                <a:cubicBezTo>
                  <a:pt x="49" y="6"/>
                  <a:pt x="47" y="5"/>
                  <a:pt x="45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" name="Freeform 82"/>
          <p:cNvSpPr>
            <a:spLocks/>
          </p:cNvSpPr>
          <p:nvPr/>
        </p:nvSpPr>
        <p:spPr bwMode="auto">
          <a:xfrm>
            <a:off x="7820183" y="6389688"/>
            <a:ext cx="380683" cy="111125"/>
          </a:xfrm>
          <a:custGeom>
            <a:avLst/>
            <a:gdLst>
              <a:gd name="T0" fmla="*/ 1 w 45"/>
              <a:gd name="T1" fmla="*/ 3 h 13"/>
              <a:gd name="T2" fmla="*/ 0 w 45"/>
              <a:gd name="T3" fmla="*/ 3 h 13"/>
              <a:gd name="T4" fmla="*/ 2 w 45"/>
              <a:gd name="T5" fmla="*/ 2 h 13"/>
              <a:gd name="T6" fmla="*/ 3 w 45"/>
              <a:gd name="T7" fmla="*/ 1 h 13"/>
              <a:gd name="T8" fmla="*/ 20 w 45"/>
              <a:gd name="T9" fmla="*/ 0 h 13"/>
              <a:gd name="T10" fmla="*/ 39 w 45"/>
              <a:gd name="T11" fmla="*/ 2 h 13"/>
              <a:gd name="T12" fmla="*/ 43 w 45"/>
              <a:gd name="T13" fmla="*/ 3 h 13"/>
              <a:gd name="T14" fmla="*/ 44 w 45"/>
              <a:gd name="T15" fmla="*/ 5 h 13"/>
              <a:gd name="T16" fmla="*/ 42 w 45"/>
              <a:gd name="T17" fmla="*/ 5 h 13"/>
              <a:gd name="T18" fmla="*/ 42 w 45"/>
              <a:gd name="T19" fmla="*/ 13 h 13"/>
              <a:gd name="T20" fmla="*/ 41 w 45"/>
              <a:gd name="T21" fmla="*/ 13 h 13"/>
              <a:gd name="T22" fmla="*/ 38 w 45"/>
              <a:gd name="T23" fmla="*/ 12 h 13"/>
              <a:gd name="T24" fmla="*/ 37 w 45"/>
              <a:gd name="T25" fmla="*/ 12 h 13"/>
              <a:gd name="T26" fmla="*/ 36 w 45"/>
              <a:gd name="T27" fmla="*/ 12 h 13"/>
              <a:gd name="T28" fmla="*/ 36 w 45"/>
              <a:gd name="T29" fmla="*/ 11 h 13"/>
              <a:gd name="T30" fmla="*/ 35 w 45"/>
              <a:gd name="T31" fmla="*/ 9 h 13"/>
              <a:gd name="T32" fmla="*/ 36 w 45"/>
              <a:gd name="T33" fmla="*/ 7 h 13"/>
              <a:gd name="T34" fmla="*/ 35 w 45"/>
              <a:gd name="T35" fmla="*/ 3 h 13"/>
              <a:gd name="T36" fmla="*/ 20 w 45"/>
              <a:gd name="T37" fmla="*/ 1 h 13"/>
              <a:gd name="T38" fmla="*/ 1 w 45"/>
              <a:gd name="T39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" h="13">
                <a:moveTo>
                  <a:pt x="1" y="3"/>
                </a:moveTo>
                <a:cubicBezTo>
                  <a:pt x="1" y="3"/>
                  <a:pt x="0" y="3"/>
                  <a:pt x="0" y="3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3" y="1"/>
                  <a:pt x="3" y="1"/>
                </a:cubicBezTo>
                <a:cubicBezTo>
                  <a:pt x="10" y="0"/>
                  <a:pt x="14" y="0"/>
                  <a:pt x="20" y="0"/>
                </a:cubicBezTo>
                <a:cubicBezTo>
                  <a:pt x="25" y="0"/>
                  <a:pt x="33" y="0"/>
                  <a:pt x="39" y="2"/>
                </a:cubicBezTo>
                <a:cubicBezTo>
                  <a:pt x="41" y="2"/>
                  <a:pt x="42" y="2"/>
                  <a:pt x="43" y="3"/>
                </a:cubicBezTo>
                <a:cubicBezTo>
                  <a:pt x="44" y="3"/>
                  <a:pt x="45" y="4"/>
                  <a:pt x="44" y="5"/>
                </a:cubicBezTo>
                <a:cubicBezTo>
                  <a:pt x="43" y="5"/>
                  <a:pt x="42" y="5"/>
                  <a:pt x="42" y="5"/>
                </a:cubicBezTo>
                <a:cubicBezTo>
                  <a:pt x="41" y="8"/>
                  <a:pt x="42" y="11"/>
                  <a:pt x="42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0" y="13"/>
                  <a:pt x="39" y="13"/>
                  <a:pt x="38" y="12"/>
                </a:cubicBezTo>
                <a:cubicBezTo>
                  <a:pt x="38" y="12"/>
                  <a:pt x="38" y="12"/>
                  <a:pt x="37" y="12"/>
                </a:cubicBezTo>
                <a:cubicBezTo>
                  <a:pt x="37" y="12"/>
                  <a:pt x="36" y="12"/>
                  <a:pt x="36" y="12"/>
                </a:cubicBezTo>
                <a:cubicBezTo>
                  <a:pt x="36" y="12"/>
                  <a:pt x="36" y="11"/>
                  <a:pt x="36" y="11"/>
                </a:cubicBezTo>
                <a:cubicBezTo>
                  <a:pt x="35" y="11"/>
                  <a:pt x="35" y="9"/>
                  <a:pt x="35" y="9"/>
                </a:cubicBezTo>
                <a:cubicBezTo>
                  <a:pt x="35" y="8"/>
                  <a:pt x="35" y="7"/>
                  <a:pt x="36" y="7"/>
                </a:cubicBezTo>
                <a:cubicBezTo>
                  <a:pt x="36" y="6"/>
                  <a:pt x="35" y="4"/>
                  <a:pt x="35" y="3"/>
                </a:cubicBezTo>
                <a:cubicBezTo>
                  <a:pt x="35" y="2"/>
                  <a:pt x="21" y="1"/>
                  <a:pt x="20" y="1"/>
                </a:cubicBezTo>
                <a:cubicBezTo>
                  <a:pt x="14" y="1"/>
                  <a:pt x="7" y="2"/>
                  <a:pt x="1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7" name="Rectangle 83"/>
          <p:cNvSpPr>
            <a:spLocks noChangeArrowheads="1"/>
          </p:cNvSpPr>
          <p:nvPr/>
        </p:nvSpPr>
        <p:spPr bwMode="auto">
          <a:xfrm>
            <a:off x="7991078" y="6308725"/>
            <a:ext cx="8731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8" name="Rectangle 84"/>
          <p:cNvSpPr>
            <a:spLocks noChangeArrowheads="1"/>
          </p:cNvSpPr>
          <p:nvPr/>
        </p:nvSpPr>
        <p:spPr bwMode="auto">
          <a:xfrm>
            <a:off x="8012906" y="6397625"/>
            <a:ext cx="17463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9" name="Rectangle 85"/>
          <p:cNvSpPr>
            <a:spLocks noChangeArrowheads="1"/>
          </p:cNvSpPr>
          <p:nvPr/>
        </p:nvSpPr>
        <p:spPr bwMode="auto">
          <a:xfrm>
            <a:off x="8044656" y="6397625"/>
            <a:ext cx="17463" cy="77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0" name="Rectangle 86"/>
          <p:cNvSpPr>
            <a:spLocks noChangeArrowheads="1"/>
          </p:cNvSpPr>
          <p:nvPr/>
        </p:nvSpPr>
        <p:spPr bwMode="auto">
          <a:xfrm>
            <a:off x="8076485" y="6407150"/>
            <a:ext cx="15716" cy="68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" name="Freeform 87"/>
          <p:cNvSpPr>
            <a:spLocks/>
          </p:cNvSpPr>
          <p:nvPr/>
        </p:nvSpPr>
        <p:spPr bwMode="auto">
          <a:xfrm>
            <a:off x="7831693" y="6346825"/>
            <a:ext cx="337027" cy="50800"/>
          </a:xfrm>
          <a:custGeom>
            <a:avLst/>
            <a:gdLst>
              <a:gd name="T0" fmla="*/ 34 w 40"/>
              <a:gd name="T1" fmla="*/ 4 h 6"/>
              <a:gd name="T2" fmla="*/ 30 w 40"/>
              <a:gd name="T3" fmla="*/ 3 h 6"/>
              <a:gd name="T4" fmla="*/ 25 w 40"/>
              <a:gd name="T5" fmla="*/ 2 h 6"/>
              <a:gd name="T6" fmla="*/ 16 w 40"/>
              <a:gd name="T7" fmla="*/ 2 h 6"/>
              <a:gd name="T8" fmla="*/ 8 w 40"/>
              <a:gd name="T9" fmla="*/ 2 h 6"/>
              <a:gd name="T10" fmla="*/ 1 w 40"/>
              <a:gd name="T11" fmla="*/ 4 h 6"/>
              <a:gd name="T12" fmla="*/ 0 w 40"/>
              <a:gd name="T13" fmla="*/ 4 h 6"/>
              <a:gd name="T14" fmla="*/ 0 w 40"/>
              <a:gd name="T15" fmla="*/ 3 h 6"/>
              <a:gd name="T16" fmla="*/ 6 w 40"/>
              <a:gd name="T17" fmla="*/ 1 h 6"/>
              <a:gd name="T18" fmla="*/ 21 w 40"/>
              <a:gd name="T19" fmla="*/ 0 h 6"/>
              <a:gd name="T20" fmla="*/ 30 w 40"/>
              <a:gd name="T21" fmla="*/ 1 h 6"/>
              <a:gd name="T22" fmla="*/ 37 w 40"/>
              <a:gd name="T23" fmla="*/ 3 h 6"/>
              <a:gd name="T24" fmla="*/ 39 w 40"/>
              <a:gd name="T25" fmla="*/ 3 h 6"/>
              <a:gd name="T26" fmla="*/ 39 w 40"/>
              <a:gd name="T27" fmla="*/ 5 h 6"/>
              <a:gd name="T28" fmla="*/ 37 w 40"/>
              <a:gd name="T29" fmla="*/ 5 h 6"/>
              <a:gd name="T30" fmla="*/ 34 w 40"/>
              <a:gd name="T31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" h="6">
                <a:moveTo>
                  <a:pt x="34" y="4"/>
                </a:moveTo>
                <a:cubicBezTo>
                  <a:pt x="33" y="4"/>
                  <a:pt x="31" y="3"/>
                  <a:pt x="30" y="3"/>
                </a:cubicBezTo>
                <a:cubicBezTo>
                  <a:pt x="28" y="3"/>
                  <a:pt x="26" y="2"/>
                  <a:pt x="25" y="2"/>
                </a:cubicBezTo>
                <a:cubicBezTo>
                  <a:pt x="22" y="2"/>
                  <a:pt x="19" y="2"/>
                  <a:pt x="16" y="2"/>
                </a:cubicBezTo>
                <a:cubicBezTo>
                  <a:pt x="13" y="2"/>
                  <a:pt x="10" y="2"/>
                  <a:pt x="8" y="2"/>
                </a:cubicBezTo>
                <a:cubicBezTo>
                  <a:pt x="5" y="2"/>
                  <a:pt x="3" y="3"/>
                  <a:pt x="1" y="4"/>
                </a:cubicBezTo>
                <a:lnTo>
                  <a:pt x="0" y="4"/>
                </a:lnTo>
                <a:lnTo>
                  <a:pt x="0" y="3"/>
                </a:lnTo>
                <a:cubicBezTo>
                  <a:pt x="1" y="2"/>
                  <a:pt x="5" y="1"/>
                  <a:pt x="6" y="1"/>
                </a:cubicBezTo>
                <a:cubicBezTo>
                  <a:pt x="11" y="0"/>
                  <a:pt x="16" y="0"/>
                  <a:pt x="21" y="0"/>
                </a:cubicBezTo>
                <a:cubicBezTo>
                  <a:pt x="24" y="0"/>
                  <a:pt x="27" y="0"/>
                  <a:pt x="30" y="1"/>
                </a:cubicBezTo>
                <a:cubicBezTo>
                  <a:pt x="32" y="1"/>
                  <a:pt x="35" y="2"/>
                  <a:pt x="37" y="3"/>
                </a:cubicBezTo>
                <a:cubicBezTo>
                  <a:pt x="37" y="3"/>
                  <a:pt x="39" y="3"/>
                  <a:pt x="39" y="3"/>
                </a:cubicBezTo>
                <a:cubicBezTo>
                  <a:pt x="40" y="4"/>
                  <a:pt x="40" y="5"/>
                  <a:pt x="39" y="5"/>
                </a:cubicBezTo>
                <a:cubicBezTo>
                  <a:pt x="39" y="6"/>
                  <a:pt x="38" y="5"/>
                  <a:pt x="37" y="5"/>
                </a:cubicBezTo>
                <a:lnTo>
                  <a:pt x="34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2" name="Freeform 88"/>
          <p:cNvSpPr>
            <a:spLocks/>
          </p:cNvSpPr>
          <p:nvPr/>
        </p:nvSpPr>
        <p:spPr bwMode="auto">
          <a:xfrm>
            <a:off x="8037671" y="6259513"/>
            <a:ext cx="31433" cy="77787"/>
          </a:xfrm>
          <a:custGeom>
            <a:avLst/>
            <a:gdLst>
              <a:gd name="T0" fmla="*/ 2 w 4"/>
              <a:gd name="T1" fmla="*/ 6 h 9"/>
              <a:gd name="T2" fmla="*/ 2 w 4"/>
              <a:gd name="T3" fmla="*/ 9 h 9"/>
              <a:gd name="T4" fmla="*/ 4 w 4"/>
              <a:gd name="T5" fmla="*/ 9 h 9"/>
              <a:gd name="T6" fmla="*/ 3 w 4"/>
              <a:gd name="T7" fmla="*/ 6 h 9"/>
              <a:gd name="T8" fmla="*/ 2 w 4"/>
              <a:gd name="T9" fmla="*/ 3 h 9"/>
              <a:gd name="T10" fmla="*/ 0 w 4"/>
              <a:gd name="T11" fmla="*/ 2 h 9"/>
              <a:gd name="T12" fmla="*/ 2 w 4"/>
              <a:gd name="T13" fmla="*/ 6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9">
                <a:moveTo>
                  <a:pt x="2" y="6"/>
                </a:moveTo>
                <a:cubicBezTo>
                  <a:pt x="2" y="7"/>
                  <a:pt x="2" y="9"/>
                  <a:pt x="2" y="9"/>
                </a:cubicBezTo>
                <a:lnTo>
                  <a:pt x="4" y="9"/>
                </a:lnTo>
                <a:cubicBezTo>
                  <a:pt x="4" y="9"/>
                  <a:pt x="4" y="7"/>
                  <a:pt x="3" y="6"/>
                </a:cubicBezTo>
                <a:cubicBezTo>
                  <a:pt x="3" y="5"/>
                  <a:pt x="2" y="3"/>
                  <a:pt x="2" y="3"/>
                </a:cubicBezTo>
                <a:cubicBezTo>
                  <a:pt x="1" y="2"/>
                  <a:pt x="0" y="0"/>
                  <a:pt x="0" y="2"/>
                </a:cubicBezTo>
                <a:cubicBezTo>
                  <a:pt x="0" y="2"/>
                  <a:pt x="1" y="4"/>
                  <a:pt x="2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3" name="Freeform 89"/>
          <p:cNvSpPr>
            <a:spLocks/>
          </p:cNvSpPr>
          <p:nvPr/>
        </p:nvSpPr>
        <p:spPr bwMode="auto">
          <a:xfrm>
            <a:off x="8022113" y="6276975"/>
            <a:ext cx="24448" cy="60325"/>
          </a:xfrm>
          <a:custGeom>
            <a:avLst/>
            <a:gdLst>
              <a:gd name="T0" fmla="*/ 1 w 3"/>
              <a:gd name="T1" fmla="*/ 4 h 7"/>
              <a:gd name="T2" fmla="*/ 2 w 3"/>
              <a:gd name="T3" fmla="*/ 7 h 7"/>
              <a:gd name="T4" fmla="*/ 3 w 3"/>
              <a:gd name="T5" fmla="*/ 7 h 7"/>
              <a:gd name="T6" fmla="*/ 2 w 3"/>
              <a:gd name="T7" fmla="*/ 4 h 7"/>
              <a:gd name="T8" fmla="*/ 1 w 3"/>
              <a:gd name="T9" fmla="*/ 2 h 7"/>
              <a:gd name="T10" fmla="*/ 0 w 3"/>
              <a:gd name="T11" fmla="*/ 1 h 7"/>
              <a:gd name="T12" fmla="*/ 1 w 3"/>
              <a:gd name="T1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1" y="4"/>
                </a:moveTo>
                <a:cubicBezTo>
                  <a:pt x="2" y="5"/>
                  <a:pt x="2" y="7"/>
                  <a:pt x="2" y="7"/>
                </a:cubicBezTo>
                <a:lnTo>
                  <a:pt x="3" y="7"/>
                </a:lnTo>
                <a:cubicBezTo>
                  <a:pt x="3" y="7"/>
                  <a:pt x="3" y="6"/>
                  <a:pt x="2" y="4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0"/>
                  <a:pt x="0" y="1"/>
                </a:cubicBezTo>
                <a:cubicBezTo>
                  <a:pt x="1" y="1"/>
                  <a:pt x="1" y="3"/>
                  <a:pt x="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4" name="Freeform 90"/>
          <p:cNvSpPr>
            <a:spLocks/>
          </p:cNvSpPr>
          <p:nvPr/>
        </p:nvSpPr>
        <p:spPr bwMode="auto">
          <a:xfrm>
            <a:off x="8006556" y="6286500"/>
            <a:ext cx="17463" cy="50800"/>
          </a:xfrm>
          <a:custGeom>
            <a:avLst/>
            <a:gdLst>
              <a:gd name="T0" fmla="*/ 1 w 2"/>
              <a:gd name="T1" fmla="*/ 4 h 6"/>
              <a:gd name="T2" fmla="*/ 1 w 2"/>
              <a:gd name="T3" fmla="*/ 6 h 6"/>
              <a:gd name="T4" fmla="*/ 2 w 2"/>
              <a:gd name="T5" fmla="*/ 6 h 6"/>
              <a:gd name="T6" fmla="*/ 2 w 2"/>
              <a:gd name="T7" fmla="*/ 4 h 6"/>
              <a:gd name="T8" fmla="*/ 1 w 2"/>
              <a:gd name="T9" fmla="*/ 2 h 6"/>
              <a:gd name="T10" fmla="*/ 1 w 2"/>
              <a:gd name="T11" fmla="*/ 1 h 6"/>
              <a:gd name="T12" fmla="*/ 1 w 2"/>
              <a:gd name="T1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6">
                <a:moveTo>
                  <a:pt x="1" y="4"/>
                </a:moveTo>
                <a:cubicBezTo>
                  <a:pt x="2" y="5"/>
                  <a:pt x="1" y="6"/>
                  <a:pt x="1" y="6"/>
                </a:cubicBezTo>
                <a:lnTo>
                  <a:pt x="2" y="6"/>
                </a:lnTo>
                <a:cubicBezTo>
                  <a:pt x="2" y="6"/>
                  <a:pt x="2" y="5"/>
                  <a:pt x="2" y="4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0" y="0"/>
                  <a:pt x="1" y="1"/>
                </a:cubicBezTo>
                <a:cubicBezTo>
                  <a:pt x="1" y="1"/>
                  <a:pt x="1" y="3"/>
                  <a:pt x="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5" name="Freeform 91"/>
          <p:cNvSpPr>
            <a:spLocks/>
          </p:cNvSpPr>
          <p:nvPr/>
        </p:nvSpPr>
        <p:spPr bwMode="auto">
          <a:xfrm>
            <a:off x="7998698" y="6113463"/>
            <a:ext cx="15717" cy="17462"/>
          </a:xfrm>
          <a:custGeom>
            <a:avLst/>
            <a:gdLst>
              <a:gd name="T0" fmla="*/ 1 w 2"/>
              <a:gd name="T1" fmla="*/ 1 h 2"/>
              <a:gd name="T2" fmla="*/ 1 w 2"/>
              <a:gd name="T3" fmla="*/ 2 h 2"/>
              <a:gd name="T4" fmla="*/ 2 w 2"/>
              <a:gd name="T5" fmla="*/ 2 h 2"/>
              <a:gd name="T6" fmla="*/ 1 w 2"/>
              <a:gd name="T7" fmla="*/ 1 h 2"/>
              <a:gd name="T8" fmla="*/ 1 w 2"/>
              <a:gd name="T9" fmla="*/ 1 h 2"/>
              <a:gd name="T10" fmla="*/ 0 w 2"/>
              <a:gd name="T11" fmla="*/ 1 h 2"/>
              <a:gd name="T12" fmla="*/ 1 w 2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1" y="2"/>
                  <a:pt x="1" y="2"/>
                  <a:pt x="1" y="2"/>
                </a:cubicBezTo>
                <a:lnTo>
                  <a:pt x="2" y="2"/>
                </a:lnTo>
                <a:cubicBezTo>
                  <a:pt x="2" y="2"/>
                  <a:pt x="2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" name="Freeform 92"/>
          <p:cNvSpPr>
            <a:spLocks/>
          </p:cNvSpPr>
          <p:nvPr/>
        </p:nvSpPr>
        <p:spPr bwMode="auto">
          <a:xfrm>
            <a:off x="8043148" y="6251575"/>
            <a:ext cx="50641" cy="85725"/>
          </a:xfrm>
          <a:custGeom>
            <a:avLst/>
            <a:gdLst>
              <a:gd name="T0" fmla="*/ 3 w 6"/>
              <a:gd name="T1" fmla="*/ 7 h 10"/>
              <a:gd name="T2" fmla="*/ 4 w 6"/>
              <a:gd name="T3" fmla="*/ 10 h 10"/>
              <a:gd name="T4" fmla="*/ 6 w 6"/>
              <a:gd name="T5" fmla="*/ 10 h 10"/>
              <a:gd name="T6" fmla="*/ 5 w 6"/>
              <a:gd name="T7" fmla="*/ 7 h 10"/>
              <a:gd name="T8" fmla="*/ 3 w 6"/>
              <a:gd name="T9" fmla="*/ 3 h 10"/>
              <a:gd name="T10" fmla="*/ 1 w 6"/>
              <a:gd name="T11" fmla="*/ 2 h 10"/>
              <a:gd name="T12" fmla="*/ 3 w 6"/>
              <a:gd name="T13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10">
                <a:moveTo>
                  <a:pt x="3" y="7"/>
                </a:moveTo>
                <a:cubicBezTo>
                  <a:pt x="4" y="8"/>
                  <a:pt x="4" y="10"/>
                  <a:pt x="4" y="10"/>
                </a:cubicBezTo>
                <a:lnTo>
                  <a:pt x="6" y="10"/>
                </a:lnTo>
                <a:cubicBezTo>
                  <a:pt x="6" y="10"/>
                  <a:pt x="6" y="8"/>
                  <a:pt x="5" y="7"/>
                </a:cubicBezTo>
                <a:cubicBezTo>
                  <a:pt x="5" y="6"/>
                  <a:pt x="3" y="3"/>
                  <a:pt x="3" y="3"/>
                </a:cubicBezTo>
                <a:cubicBezTo>
                  <a:pt x="2" y="2"/>
                  <a:pt x="0" y="0"/>
                  <a:pt x="1" y="2"/>
                </a:cubicBezTo>
                <a:cubicBezTo>
                  <a:pt x="1" y="2"/>
                  <a:pt x="3" y="5"/>
                  <a:pt x="3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7" name="Freeform 93"/>
          <p:cNvSpPr>
            <a:spLocks/>
          </p:cNvSpPr>
          <p:nvPr/>
        </p:nvSpPr>
        <p:spPr bwMode="auto">
          <a:xfrm>
            <a:off x="7904163" y="6191250"/>
            <a:ext cx="244475" cy="188913"/>
          </a:xfrm>
          <a:custGeom>
            <a:avLst/>
            <a:gdLst>
              <a:gd name="T0" fmla="*/ 25 w 29"/>
              <a:gd name="T1" fmla="*/ 20 h 22"/>
              <a:gd name="T2" fmla="*/ 29 w 29"/>
              <a:gd name="T3" fmla="*/ 22 h 22"/>
              <a:gd name="T4" fmla="*/ 23 w 29"/>
              <a:gd name="T5" fmla="*/ 7 h 22"/>
              <a:gd name="T6" fmla="*/ 3 w 29"/>
              <a:gd name="T7" fmla="*/ 3 h 22"/>
              <a:gd name="T8" fmla="*/ 0 w 29"/>
              <a:gd name="T9" fmla="*/ 6 h 22"/>
              <a:gd name="T10" fmla="*/ 5 w 29"/>
              <a:gd name="T11" fmla="*/ 4 h 22"/>
              <a:gd name="T12" fmla="*/ 24 w 29"/>
              <a:gd name="T13" fmla="*/ 14 h 22"/>
              <a:gd name="T14" fmla="*/ 25 w 29"/>
              <a:gd name="T15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22">
                <a:moveTo>
                  <a:pt x="25" y="20"/>
                </a:moveTo>
                <a:lnTo>
                  <a:pt x="29" y="22"/>
                </a:lnTo>
                <a:cubicBezTo>
                  <a:pt x="29" y="22"/>
                  <a:pt x="28" y="12"/>
                  <a:pt x="23" y="7"/>
                </a:cubicBezTo>
                <a:cubicBezTo>
                  <a:pt x="18" y="2"/>
                  <a:pt x="10" y="0"/>
                  <a:pt x="3" y="3"/>
                </a:cubicBezTo>
                <a:cubicBezTo>
                  <a:pt x="3" y="3"/>
                  <a:pt x="0" y="5"/>
                  <a:pt x="0" y="6"/>
                </a:cubicBezTo>
                <a:cubicBezTo>
                  <a:pt x="0" y="6"/>
                  <a:pt x="2" y="4"/>
                  <a:pt x="5" y="4"/>
                </a:cubicBezTo>
                <a:cubicBezTo>
                  <a:pt x="13" y="2"/>
                  <a:pt x="22" y="6"/>
                  <a:pt x="24" y="14"/>
                </a:cubicBezTo>
                <a:cubicBezTo>
                  <a:pt x="25" y="19"/>
                  <a:pt x="25" y="20"/>
                  <a:pt x="2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8" name="Freeform 94"/>
          <p:cNvSpPr>
            <a:spLocks/>
          </p:cNvSpPr>
          <p:nvPr/>
        </p:nvSpPr>
        <p:spPr bwMode="auto">
          <a:xfrm>
            <a:off x="7949088" y="6191250"/>
            <a:ext cx="94298" cy="17463"/>
          </a:xfrm>
          <a:custGeom>
            <a:avLst/>
            <a:gdLst>
              <a:gd name="T0" fmla="*/ 0 w 11"/>
              <a:gd name="T1" fmla="*/ 1 h 2"/>
              <a:gd name="T2" fmla="*/ 5 w 11"/>
              <a:gd name="T3" fmla="*/ 0 h 2"/>
              <a:gd name="T4" fmla="*/ 10 w 11"/>
              <a:gd name="T5" fmla="*/ 0 h 2"/>
              <a:gd name="T6" fmla="*/ 10 w 11"/>
              <a:gd name="T7" fmla="*/ 2 h 2"/>
              <a:gd name="T8" fmla="*/ 5 w 11"/>
              <a:gd name="T9" fmla="*/ 1 h 2"/>
              <a:gd name="T10" fmla="*/ 1 w 11"/>
              <a:gd name="T11" fmla="*/ 1 h 2"/>
              <a:gd name="T12" fmla="*/ 0 w 11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1"/>
                </a:moveTo>
                <a:cubicBezTo>
                  <a:pt x="1" y="0"/>
                  <a:pt x="3" y="0"/>
                  <a:pt x="5" y="0"/>
                </a:cubicBezTo>
                <a:cubicBezTo>
                  <a:pt x="7" y="0"/>
                  <a:pt x="9" y="0"/>
                  <a:pt x="10" y="0"/>
                </a:cubicBezTo>
                <a:cubicBezTo>
                  <a:pt x="11" y="1"/>
                  <a:pt x="11" y="2"/>
                  <a:pt x="10" y="2"/>
                </a:cubicBezTo>
                <a:cubicBezTo>
                  <a:pt x="9" y="1"/>
                  <a:pt x="7" y="1"/>
                  <a:pt x="5" y="1"/>
                </a:cubicBezTo>
                <a:cubicBezTo>
                  <a:pt x="3" y="1"/>
                  <a:pt x="2" y="1"/>
                  <a:pt x="1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9" name="Freeform 95"/>
          <p:cNvSpPr>
            <a:spLocks/>
          </p:cNvSpPr>
          <p:nvPr/>
        </p:nvSpPr>
        <p:spPr bwMode="auto">
          <a:xfrm>
            <a:off x="7949088" y="6148388"/>
            <a:ext cx="94298" cy="17462"/>
          </a:xfrm>
          <a:custGeom>
            <a:avLst/>
            <a:gdLst>
              <a:gd name="T0" fmla="*/ 0 w 11"/>
              <a:gd name="T1" fmla="*/ 0 h 2"/>
              <a:gd name="T2" fmla="*/ 5 w 11"/>
              <a:gd name="T3" fmla="*/ 0 h 2"/>
              <a:gd name="T4" fmla="*/ 10 w 11"/>
              <a:gd name="T5" fmla="*/ 0 h 2"/>
              <a:gd name="T6" fmla="*/ 10 w 11"/>
              <a:gd name="T7" fmla="*/ 1 h 2"/>
              <a:gd name="T8" fmla="*/ 5 w 11"/>
              <a:gd name="T9" fmla="*/ 0 h 2"/>
              <a:gd name="T10" fmla="*/ 1 w 11"/>
              <a:gd name="T11" fmla="*/ 1 h 2"/>
              <a:gd name="T12" fmla="*/ 0 w 1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0"/>
                </a:moveTo>
                <a:cubicBezTo>
                  <a:pt x="1" y="0"/>
                  <a:pt x="3" y="0"/>
                  <a:pt x="5" y="0"/>
                </a:cubicBezTo>
                <a:cubicBezTo>
                  <a:pt x="7" y="0"/>
                  <a:pt x="9" y="0"/>
                  <a:pt x="10" y="0"/>
                </a:cubicBezTo>
                <a:cubicBezTo>
                  <a:pt x="11" y="1"/>
                  <a:pt x="11" y="2"/>
                  <a:pt x="10" y="1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1"/>
                  <a:pt x="1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0" name="Freeform 96"/>
          <p:cNvSpPr>
            <a:spLocks/>
          </p:cNvSpPr>
          <p:nvPr/>
        </p:nvSpPr>
        <p:spPr bwMode="auto">
          <a:xfrm>
            <a:off x="7949088" y="6130925"/>
            <a:ext cx="94298" cy="17463"/>
          </a:xfrm>
          <a:custGeom>
            <a:avLst/>
            <a:gdLst>
              <a:gd name="T0" fmla="*/ 0 w 11"/>
              <a:gd name="T1" fmla="*/ 1 h 2"/>
              <a:gd name="T2" fmla="*/ 5 w 11"/>
              <a:gd name="T3" fmla="*/ 0 h 2"/>
              <a:gd name="T4" fmla="*/ 10 w 11"/>
              <a:gd name="T5" fmla="*/ 1 h 2"/>
              <a:gd name="T6" fmla="*/ 10 w 11"/>
              <a:gd name="T7" fmla="*/ 2 h 2"/>
              <a:gd name="T8" fmla="*/ 5 w 11"/>
              <a:gd name="T9" fmla="*/ 1 h 2"/>
              <a:gd name="T10" fmla="*/ 1 w 11"/>
              <a:gd name="T11" fmla="*/ 1 h 2"/>
              <a:gd name="T12" fmla="*/ 0 w 11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">
                <a:moveTo>
                  <a:pt x="0" y="1"/>
                </a:moveTo>
                <a:cubicBezTo>
                  <a:pt x="1" y="1"/>
                  <a:pt x="3" y="0"/>
                  <a:pt x="5" y="0"/>
                </a:cubicBezTo>
                <a:cubicBezTo>
                  <a:pt x="7" y="0"/>
                  <a:pt x="9" y="0"/>
                  <a:pt x="10" y="1"/>
                </a:cubicBezTo>
                <a:cubicBezTo>
                  <a:pt x="11" y="1"/>
                  <a:pt x="11" y="2"/>
                  <a:pt x="10" y="2"/>
                </a:cubicBezTo>
                <a:cubicBezTo>
                  <a:pt x="9" y="2"/>
                  <a:pt x="7" y="1"/>
                  <a:pt x="5" y="1"/>
                </a:cubicBezTo>
                <a:cubicBezTo>
                  <a:pt x="3" y="1"/>
                  <a:pt x="2" y="1"/>
                  <a:pt x="1" y="1"/>
                </a:cubicBezTo>
                <a:cubicBezTo>
                  <a:pt x="0" y="2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1" name="Rectangle 97"/>
          <p:cNvSpPr>
            <a:spLocks noChangeArrowheads="1"/>
          </p:cNvSpPr>
          <p:nvPr/>
        </p:nvSpPr>
        <p:spPr bwMode="auto">
          <a:xfrm>
            <a:off x="7991078" y="6059488"/>
            <a:ext cx="8731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2" name="Rectangle 98"/>
          <p:cNvSpPr>
            <a:spLocks noChangeArrowheads="1"/>
          </p:cNvSpPr>
          <p:nvPr/>
        </p:nvSpPr>
        <p:spPr bwMode="auto">
          <a:xfrm>
            <a:off x="8006238" y="6156325"/>
            <a:ext cx="24448" cy="34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3" name="Freeform 99"/>
          <p:cNvSpPr>
            <a:spLocks/>
          </p:cNvSpPr>
          <p:nvPr/>
        </p:nvSpPr>
        <p:spPr bwMode="auto">
          <a:xfrm>
            <a:off x="7949565" y="6103938"/>
            <a:ext cx="83820" cy="34925"/>
          </a:xfrm>
          <a:custGeom>
            <a:avLst/>
            <a:gdLst>
              <a:gd name="T0" fmla="*/ 10 w 10"/>
              <a:gd name="T1" fmla="*/ 4 h 4"/>
              <a:gd name="T2" fmla="*/ 9 w 10"/>
              <a:gd name="T3" fmla="*/ 2 h 4"/>
              <a:gd name="T4" fmla="*/ 3 w 10"/>
              <a:gd name="T5" fmla="*/ 1 h 4"/>
              <a:gd name="T6" fmla="*/ 0 w 10"/>
              <a:gd name="T7" fmla="*/ 4 h 4"/>
              <a:gd name="T8" fmla="*/ 10 w 10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4">
                <a:moveTo>
                  <a:pt x="10" y="4"/>
                </a:moveTo>
                <a:cubicBezTo>
                  <a:pt x="10" y="4"/>
                  <a:pt x="10" y="4"/>
                  <a:pt x="9" y="2"/>
                </a:cubicBezTo>
                <a:cubicBezTo>
                  <a:pt x="7" y="0"/>
                  <a:pt x="4" y="0"/>
                  <a:pt x="3" y="1"/>
                </a:cubicBezTo>
                <a:cubicBezTo>
                  <a:pt x="1" y="2"/>
                  <a:pt x="0" y="4"/>
                  <a:pt x="0" y="4"/>
                </a:cubicBezTo>
                <a:lnTo>
                  <a:pt x="1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4" name="Oval 100"/>
          <p:cNvSpPr>
            <a:spLocks noChangeArrowheads="1"/>
          </p:cNvSpPr>
          <p:nvPr/>
        </p:nvSpPr>
        <p:spPr bwMode="auto">
          <a:xfrm>
            <a:off x="7984410" y="6096000"/>
            <a:ext cx="15716" cy="17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7461805" y="5803900"/>
            <a:ext cx="476726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600">
                <a:solidFill>
                  <a:srgbClr val="FFFFFF"/>
                </a:solidFill>
                <a:latin typeface="Minion Display" pitchFamily="18" charset="0"/>
              </a:rPr>
              <a:t>O</a:t>
            </a:r>
            <a:endParaRPr lang="en-US" sz="46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400800"/>
            <a:ext cx="1939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 b="1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Char char="•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BCDFF"/>
        </a:buClr>
        <a:buSzPct val="65000"/>
        <a:buFont typeface="CommonBullets" pitchFamily="34" charset="2"/>
        <a:buChar char="+"/>
        <a:defRPr sz="2200" b="1">
          <a:solidFill>
            <a:srgbClr val="9BCD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0"/>
            <a:ext cx="8077201" cy="14478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California’s Fiscal Outlook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5257800"/>
            <a:ext cx="6738938" cy="53340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Legislative Analyst’s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Office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California Association of School Business Officials Annual Conference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April 4, 2013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09600" y="62484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www.lao.ca.gov</a:t>
            </a:r>
          </a:p>
        </p:txBody>
      </p:sp>
    </p:spTree>
    <p:extLst>
      <p:ext uri="{BB962C8B-B14F-4D97-AF65-F5344CB8AC3E}">
        <p14:creationId xmlns:p14="http://schemas.microsoft.com/office/powerpoint/2010/main" val="25556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Administration's January </a:t>
            </a:r>
            <a:r>
              <a:rPr lang="en-US" dirty="0" smtClean="0"/>
              <a:t>2013 State Economic </a:t>
            </a:r>
            <a:r>
              <a:rPr lang="en-US" dirty="0"/>
              <a:t>Forecast</a:t>
            </a:r>
          </a:p>
        </p:txBody>
      </p:sp>
      <p:pic>
        <p:nvPicPr>
          <p:cNvPr id="11266" name="Picture 2" descr="O:\Workload\2013\130189\Administration's January 2013 State Economic Foreca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7924800" cy="306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9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153400" cy="609600"/>
          </a:xfrm>
        </p:spPr>
        <p:txBody>
          <a:bodyPr/>
          <a:lstStyle/>
          <a:p>
            <a:r>
              <a:rPr lang="en-US" dirty="0"/>
              <a:t>Some Industry </a:t>
            </a:r>
            <a:r>
              <a:rPr lang="en-US" dirty="0" smtClean="0"/>
              <a:t>Sectors </a:t>
            </a:r>
            <a:br>
              <a:rPr lang="en-US" dirty="0" smtClean="0"/>
            </a:br>
            <a:r>
              <a:rPr lang="en-US" dirty="0" smtClean="0"/>
              <a:t>Continue </a:t>
            </a:r>
            <a:r>
              <a:rPr lang="en-US" dirty="0"/>
              <a:t>to Struggle</a:t>
            </a:r>
          </a:p>
        </p:txBody>
      </p:sp>
      <p:pic>
        <p:nvPicPr>
          <p:cNvPr id="10242" name="Picture 2" descr="O:\Workload\2013\130189\Some Industry Sectors Continue to Strugg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60429"/>
            <a:ext cx="7772400" cy="47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153400" cy="609600"/>
          </a:xfrm>
        </p:spPr>
        <p:txBody>
          <a:bodyPr/>
          <a:lstStyle/>
          <a:p>
            <a:r>
              <a:rPr lang="en-US" dirty="0"/>
              <a:t>Unemployment Rate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Varies </a:t>
            </a:r>
            <a:r>
              <a:rPr lang="en-US" dirty="0"/>
              <a:t>Widely Among Counties</a:t>
            </a:r>
          </a:p>
        </p:txBody>
      </p:sp>
      <p:pic>
        <p:nvPicPr>
          <p:cNvPr id="11266" name="Picture 2" descr="O:\Workload\2013\130189\Unemployment Rate Varies Widely Among Count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6096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84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153400" cy="609600"/>
          </a:xfrm>
        </p:spPr>
        <p:txBody>
          <a:bodyPr/>
          <a:lstStyle/>
          <a:p>
            <a:r>
              <a:rPr lang="en-US" dirty="0"/>
              <a:t>Key Housing </a:t>
            </a:r>
            <a:r>
              <a:rPr lang="en-US" dirty="0" smtClean="0"/>
              <a:t>Markets </a:t>
            </a:r>
            <a:br>
              <a:rPr lang="en-US" dirty="0" smtClean="0"/>
            </a:br>
            <a:r>
              <a:rPr lang="en-US" dirty="0" smtClean="0"/>
              <a:t>Continue </a:t>
            </a:r>
            <a:r>
              <a:rPr lang="en-US" dirty="0"/>
              <a:t>to Improve</a:t>
            </a:r>
          </a:p>
        </p:txBody>
      </p:sp>
      <p:pic>
        <p:nvPicPr>
          <p:cNvPr id="2" name="Picture 2" descr="O:\Workload\2013\130189\Key Housing Markets Continue to Impro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6019800" cy="439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79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Revenue Update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895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153400" cy="1066800"/>
          </a:xfrm>
        </p:spPr>
        <p:txBody>
          <a:bodyPr/>
          <a:lstStyle/>
          <a:p>
            <a:r>
              <a:rPr lang="en-US" dirty="0" smtClean="0"/>
              <a:t>Lower Estimates of </a:t>
            </a:r>
            <a:br>
              <a:rPr lang="en-US" dirty="0" smtClean="0"/>
            </a:br>
            <a:r>
              <a:rPr lang="en-US" dirty="0" smtClean="0"/>
              <a:t>Redevelopment-Related Transfers</a:t>
            </a:r>
            <a:endParaRPr lang="en-US" dirty="0"/>
          </a:p>
        </p:txBody>
      </p:sp>
      <p:pic>
        <p:nvPicPr>
          <p:cNvPr id="11266" name="Picture 2" descr="O:\Workload\2013\130189\Lower Estimates of Redevelopment-Related Transf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1"/>
            <a:ext cx="587347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Administration’s Multiyear </a:t>
            </a:r>
            <a:br>
              <a:rPr lang="en-US" dirty="0" smtClean="0"/>
            </a:br>
            <a:r>
              <a:rPr lang="en-US" dirty="0" smtClean="0"/>
              <a:t>“Big Three” Revenue Forecast</a:t>
            </a:r>
            <a:endParaRPr lang="en-US" dirty="0"/>
          </a:p>
        </p:txBody>
      </p:sp>
      <p:pic>
        <p:nvPicPr>
          <p:cNvPr id="13314" name="Picture 2" descr="O:\Workload\2013\130189\Administration’s Multiyear “Big Three” Revenue Foreca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" y="2133600"/>
            <a:ext cx="8467726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8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153400" cy="609600"/>
          </a:xfrm>
        </p:spPr>
        <p:txBody>
          <a:bodyPr/>
          <a:lstStyle/>
          <a:p>
            <a:r>
              <a:rPr lang="en-US" smtClean="0"/>
              <a:t>State Big Three </a:t>
            </a:r>
            <a:r>
              <a:rPr lang="en-US" dirty="0" smtClean="0"/>
              <a:t>Revenue Update</a:t>
            </a:r>
            <a:endParaRPr lang="en-US" dirty="0"/>
          </a:p>
        </p:txBody>
      </p:sp>
      <p:pic>
        <p:nvPicPr>
          <p:cNvPr id="10242" name="Picture 2" descr="O:\Workload\2013\130189\State Revenue Upd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691563" cy="233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6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Revenues on Guarantee: Scenario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Revenues Up $1.5 Billion Across 3 Years</a:t>
            </a:r>
          </a:p>
          <a:p>
            <a:pPr lvl="1"/>
            <a:r>
              <a:rPr lang="en-US" dirty="0" smtClean="0"/>
              <a:t>Up $500 million in 2011-12.</a:t>
            </a:r>
          </a:p>
          <a:p>
            <a:pPr lvl="1"/>
            <a:r>
              <a:rPr lang="en-US" dirty="0" smtClean="0"/>
              <a:t>Up $4.2 billion in 2012-13.</a:t>
            </a:r>
          </a:p>
          <a:p>
            <a:pPr lvl="1"/>
            <a:r>
              <a:rPr lang="en-US" dirty="0" smtClean="0"/>
              <a:t>Down $3.2 billion in 2013-14.</a:t>
            </a:r>
          </a:p>
          <a:p>
            <a:r>
              <a:rPr lang="en-US" dirty="0" smtClean="0"/>
              <a:t>Guarantee</a:t>
            </a:r>
          </a:p>
          <a:p>
            <a:pPr lvl="1"/>
            <a:r>
              <a:rPr lang="en-US" dirty="0" smtClean="0"/>
              <a:t>$57.4 billion, up $3.8 billion, in 2012-13.</a:t>
            </a:r>
          </a:p>
          <a:p>
            <a:pPr lvl="1"/>
            <a:r>
              <a:rPr lang="en-US" dirty="0" smtClean="0"/>
              <a:t>$54.4 billion, down $1.8 billion, in 2013-14.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2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Revenues on Guarantee: Scenario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Revenues Up $4 Billion Across 3 Years</a:t>
            </a:r>
          </a:p>
          <a:p>
            <a:pPr lvl="1"/>
            <a:r>
              <a:rPr lang="en-US" dirty="0" smtClean="0"/>
              <a:t>Up $500 million in 2011-12.</a:t>
            </a:r>
          </a:p>
          <a:p>
            <a:pPr lvl="1"/>
            <a:r>
              <a:rPr lang="en-US" dirty="0" smtClean="0"/>
              <a:t>Up $3 billion in 2012-13.</a:t>
            </a:r>
          </a:p>
          <a:p>
            <a:pPr lvl="1"/>
            <a:r>
              <a:rPr lang="en-US" dirty="0" smtClean="0"/>
              <a:t>Up $500 million in 2013-14.</a:t>
            </a:r>
          </a:p>
          <a:p>
            <a:r>
              <a:rPr lang="en-US" dirty="0" smtClean="0"/>
              <a:t>Guarantee</a:t>
            </a:r>
          </a:p>
          <a:p>
            <a:pPr lvl="1"/>
            <a:r>
              <a:rPr lang="en-US" dirty="0" smtClean="0"/>
              <a:t>$56.2 billion, up $2.7 billion, in 2012-13.</a:t>
            </a:r>
          </a:p>
          <a:p>
            <a:pPr lvl="1"/>
            <a:r>
              <a:rPr lang="en-US" dirty="0" smtClean="0"/>
              <a:t>$56.5 billion, up $300 million, in 2013-14.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Budget Overview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598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Revenues on Guarantee: Scenario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Revenues Up $7.5 Billion Across 3 Years</a:t>
            </a:r>
          </a:p>
          <a:p>
            <a:pPr lvl="1"/>
            <a:r>
              <a:rPr lang="en-US" dirty="0" smtClean="0"/>
              <a:t>Up $600 million in 2011-12.</a:t>
            </a:r>
          </a:p>
          <a:p>
            <a:pPr lvl="1"/>
            <a:r>
              <a:rPr lang="en-US" dirty="0" smtClean="0"/>
              <a:t>Up $4.4 billion in 2012-13.</a:t>
            </a:r>
          </a:p>
          <a:p>
            <a:pPr lvl="1"/>
            <a:r>
              <a:rPr lang="en-US" dirty="0" smtClean="0"/>
              <a:t>Up $2.5 </a:t>
            </a:r>
            <a:r>
              <a:rPr lang="en-US" dirty="0"/>
              <a:t>b</a:t>
            </a:r>
            <a:r>
              <a:rPr lang="en-US" dirty="0" smtClean="0"/>
              <a:t>illion in 2013-14.</a:t>
            </a:r>
          </a:p>
          <a:p>
            <a:r>
              <a:rPr lang="en-US" dirty="0" smtClean="0"/>
              <a:t>Guarantee</a:t>
            </a:r>
          </a:p>
          <a:p>
            <a:pPr lvl="1"/>
            <a:r>
              <a:rPr lang="en-US" dirty="0" smtClean="0"/>
              <a:t>$57.6 billion, up $4.0 billion, in 2012-13.</a:t>
            </a:r>
          </a:p>
          <a:p>
            <a:pPr lvl="1"/>
            <a:r>
              <a:rPr lang="en-US" dirty="0" smtClean="0"/>
              <a:t>$57.7 billion, up $1.5 </a:t>
            </a:r>
            <a:r>
              <a:rPr lang="en-US" dirty="0"/>
              <a:t>b</a:t>
            </a:r>
            <a:r>
              <a:rPr lang="en-US" dirty="0" smtClean="0"/>
              <a:t>illion, in 2013-14.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Federal Update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551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Sequestration Now in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Percent Cut to Most Federal Education Programs</a:t>
            </a:r>
          </a:p>
          <a:p>
            <a:r>
              <a:rPr lang="en-US" dirty="0" smtClean="0"/>
              <a:t>Effective Beginning 2013-14</a:t>
            </a:r>
          </a:p>
          <a:p>
            <a:r>
              <a:rPr lang="en-US" dirty="0" smtClean="0"/>
              <a:t>Title I and IDEA Affected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State Expenditures</a:t>
            </a:r>
            <a:endParaRPr lang="en-US" dirty="0"/>
          </a:p>
        </p:txBody>
      </p:sp>
      <p:pic>
        <p:nvPicPr>
          <p:cNvPr id="10242" name="Picture 2" descr="C:\Users\vchu\Desktop\CASBO\Total State Expenditu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7924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3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General Fund Condition</a:t>
            </a:r>
            <a:endParaRPr lang="en-US" dirty="0"/>
          </a:p>
        </p:txBody>
      </p:sp>
      <p:pic>
        <p:nvPicPr>
          <p:cNvPr id="11267" name="Picture 3" descr="C:\Users\vchu\Desktop\CASBO\State General Fund Condi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057400"/>
            <a:ext cx="7772399" cy="350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36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 98 Funding</a:t>
            </a:r>
            <a:endParaRPr lang="en-US" dirty="0"/>
          </a:p>
        </p:txBody>
      </p:sp>
      <p:pic>
        <p:nvPicPr>
          <p:cNvPr id="14338" name="Picture 2" descr="C:\Users\vchu\Desktop\CASBO\Proposition 98 Fun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8153400" cy="362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 98 </a:t>
            </a:r>
            <a:r>
              <a:rPr lang="en-US" dirty="0" smtClean="0"/>
              <a:t>Spending</a:t>
            </a:r>
            <a:endParaRPr lang="en-US" dirty="0"/>
          </a:p>
        </p:txBody>
      </p:sp>
      <p:pic>
        <p:nvPicPr>
          <p:cNvPr id="2" name="Picture 2" descr="O:\Workload\2013\130189\Proposition 98 Spending Chan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79" y="1971644"/>
            <a:ext cx="6047921" cy="40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153400" cy="1066800"/>
          </a:xfrm>
        </p:spPr>
        <p:txBody>
          <a:bodyPr/>
          <a:lstStyle/>
          <a:p>
            <a:r>
              <a:rPr lang="en-US" dirty="0" smtClean="0"/>
              <a:t>Governor’s Multiyear </a:t>
            </a:r>
            <a:r>
              <a:rPr lang="en-US" dirty="0" err="1" smtClean="0"/>
              <a:t>Paydown</a:t>
            </a:r>
            <a:r>
              <a:rPr lang="en-US" dirty="0" smtClean="0"/>
              <a:t> Plan</a:t>
            </a:r>
            <a:endParaRPr lang="en-US" dirty="0"/>
          </a:p>
        </p:txBody>
      </p:sp>
      <p:pic>
        <p:nvPicPr>
          <p:cNvPr id="11266" name="Picture 2" descr="O:\Workload\2013\130189\Governor’s Multiyear Paydown Pl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8" y="2057400"/>
            <a:ext cx="839719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7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Economic Update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1345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Administration's January 2013 National Economic Forecast</a:t>
            </a:r>
          </a:p>
        </p:txBody>
      </p:sp>
      <p:pic>
        <p:nvPicPr>
          <p:cNvPr id="12293" name="Picture 5" descr="C:\Users\vchu\Desktop\CASBO\Administration's January 2013 National Economic Foreca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1"/>
            <a:ext cx="7962900" cy="338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O Slide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LAO Slide Template</Template>
  <TotalTime>0</TotalTime>
  <Words>301</Words>
  <Application>Microsoft Office PowerPoint</Application>
  <PresentationFormat>On-screen Show (4:3)</PresentationFormat>
  <Paragraphs>83</Paragraphs>
  <Slides>22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LAO Slide Template</vt:lpstr>
      <vt:lpstr>Drawing</vt:lpstr>
      <vt:lpstr> California’s Fiscal Outlook</vt:lpstr>
      <vt:lpstr> </vt:lpstr>
      <vt:lpstr>Total State Expenditures</vt:lpstr>
      <vt:lpstr>State General Fund Condition</vt:lpstr>
      <vt:lpstr>Proposition 98 Funding</vt:lpstr>
      <vt:lpstr>Proposition 98 Spending</vt:lpstr>
      <vt:lpstr>Governor’s Multiyear Paydown Plan</vt:lpstr>
      <vt:lpstr> </vt:lpstr>
      <vt:lpstr>Administration's January 2013 National Economic Forecast</vt:lpstr>
      <vt:lpstr>Administration's January 2013 State Economic Forecast</vt:lpstr>
      <vt:lpstr>Some Industry Sectors  Continue to Struggle</vt:lpstr>
      <vt:lpstr>Unemployment Rate  Varies Widely Among Counties</vt:lpstr>
      <vt:lpstr>Key Housing Markets  Continue to Improve</vt:lpstr>
      <vt:lpstr> </vt:lpstr>
      <vt:lpstr>Lower Estimates of  Redevelopment-Related Transfers</vt:lpstr>
      <vt:lpstr>Administration’s Multiyear  “Big Three” Revenue Forecast</vt:lpstr>
      <vt:lpstr>State Big Three Revenue Update</vt:lpstr>
      <vt:lpstr>Effect of Revenues on Guarantee: Scenario 1</vt:lpstr>
      <vt:lpstr>Effect of Revenues on Guarantee: Scenario 2</vt:lpstr>
      <vt:lpstr>Effect of Revenues on Guarantee: Scenario 3</vt:lpstr>
      <vt:lpstr> </vt:lpstr>
      <vt:lpstr>Sequestration Now in Effect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2013-04-04T17:44:48Z</dcterms:created>
  <dcterms:modified xsi:type="dcterms:W3CDTF">2013-04-12T15:45:06Z</dcterms:modified>
</cp:coreProperties>
</file>