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74" r:id="rId1"/>
  </p:sldMasterIdLst>
  <p:notesMasterIdLst>
    <p:notesMasterId r:id="rId32"/>
  </p:notesMasterIdLst>
  <p:handoutMasterIdLst>
    <p:handoutMasterId r:id="rId33"/>
  </p:handoutMasterIdLst>
  <p:sldIdLst>
    <p:sldId id="270" r:id="rId2"/>
    <p:sldId id="271" r:id="rId3"/>
    <p:sldId id="300" r:id="rId4"/>
    <p:sldId id="301" r:id="rId5"/>
    <p:sldId id="302" r:id="rId6"/>
    <p:sldId id="303" r:id="rId7"/>
    <p:sldId id="318" r:id="rId8"/>
    <p:sldId id="306" r:id="rId9"/>
    <p:sldId id="304" r:id="rId10"/>
    <p:sldId id="272" r:id="rId11"/>
    <p:sldId id="275" r:id="rId12"/>
    <p:sldId id="308" r:id="rId13"/>
    <p:sldId id="320" r:id="rId14"/>
    <p:sldId id="307" r:id="rId15"/>
    <p:sldId id="305" r:id="rId16"/>
    <p:sldId id="284" r:id="rId17"/>
    <p:sldId id="309" r:id="rId18"/>
    <p:sldId id="310" r:id="rId19"/>
    <p:sldId id="311" r:id="rId20"/>
    <p:sldId id="312" r:id="rId21"/>
    <p:sldId id="294" r:id="rId22"/>
    <p:sldId id="316" r:id="rId23"/>
    <p:sldId id="317" r:id="rId24"/>
    <p:sldId id="313" r:id="rId25"/>
    <p:sldId id="314" r:id="rId26"/>
    <p:sldId id="293" r:id="rId27"/>
    <p:sldId id="315" r:id="rId28"/>
    <p:sldId id="292" r:id="rId29"/>
    <p:sldId id="319" r:id="rId30"/>
    <p:sldId id="267" r:id="rId31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94C"/>
    <a:srgbClr val="FFFF99"/>
    <a:srgbClr val="3399FF"/>
    <a:srgbClr val="1F1F5F"/>
    <a:srgbClr val="252571"/>
    <a:srgbClr val="1D1D79"/>
    <a:srgbClr val="28287A"/>
    <a:srgbClr val="3333CC"/>
    <a:srgbClr val="9BCDFF"/>
    <a:srgbClr val="7B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82280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370" y="-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477000"/>
            <a:ext cx="3962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325" indent="-224325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2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7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60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30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4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89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50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51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57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67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25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606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60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3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63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84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49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3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5773" y="1143000"/>
            <a:ext cx="654342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6482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Subtitle 2"/>
          <p:cNvSpPr txBox="1">
            <a:spLocks/>
          </p:cNvSpPr>
          <p:nvPr userDrawn="1"/>
        </p:nvSpPr>
        <p:spPr>
          <a:xfrm>
            <a:off x="3733800" y="4419600"/>
            <a:ext cx="1676400" cy="381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Presented to:</a:t>
            </a:r>
          </a:p>
        </p:txBody>
      </p:sp>
      <p:pic>
        <p:nvPicPr>
          <p:cNvPr id="1026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laomain\lao\office\LAO_MSWORD10_Templates\LAO_PowerPoint\Ribbon Logo Design - 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1841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78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ed Page with Sub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7467600" y="1143000"/>
            <a:ext cx="142494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(Continued)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2200"/>
            <a:ext cx="8305800" cy="381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905000"/>
            <a:ext cx="83058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7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1295400" y="2667000"/>
            <a:ext cx="7086600" cy="762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lao.ca.gov</a:t>
            </a:r>
          </a:p>
        </p:txBody>
      </p:sp>
    </p:spTree>
    <p:extLst>
      <p:ext uri="{BB962C8B-B14F-4D97-AF65-F5344CB8AC3E}">
        <p14:creationId xmlns:p14="http://schemas.microsoft.com/office/powerpoint/2010/main" val="177135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vchu\Desktop\Powerpoint Designs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6927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33800" y="5715000"/>
            <a:ext cx="49530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lang="en-US" sz="1400" b="0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95773" y="1143000"/>
            <a:ext cx="6543427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l">
              <a:lnSpc>
                <a:spcPct val="75000"/>
              </a:lnSpc>
              <a:spcBef>
                <a:spcPts val="0"/>
              </a:spcBef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21" name="Subtitle 2"/>
          <p:cNvSpPr txBox="1">
            <a:spLocks/>
          </p:cNvSpPr>
          <p:nvPr userDrawn="1"/>
        </p:nvSpPr>
        <p:spPr>
          <a:xfrm>
            <a:off x="3733800" y="6019800"/>
            <a:ext cx="3657600" cy="304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b="1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4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Legislative Analyst’s Office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733800" y="4495800"/>
            <a:ext cx="4953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8" name="Picture 2" descr="C:\Users\vchu\Desktop\Powerpoint Designs\California-Bea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6" y="4397193"/>
            <a:ext cx="3142754" cy="20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laomain\lao\office\LAO_MSWORD10_Templates\LAO_PowerPoint\Ribbon Logo Design - Colo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52400"/>
            <a:ext cx="18415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5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228600" y="23622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21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Section Header</a:t>
            </a:r>
          </a:p>
        </p:txBody>
      </p:sp>
      <p:pic>
        <p:nvPicPr>
          <p:cNvPr id="9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4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sz="22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724400" y="2362200"/>
            <a:ext cx="4038600" cy="3886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 marL="1143000" indent="-457200">
              <a:buFont typeface="Times New Roman" panose="02020603050405020304" pitchFamily="18" charset="0"/>
              <a:buChar char="—"/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lang="en-US" sz="1800" dirty="0" smtClean="0">
                <a:solidFill>
                  <a:schemeClr val="bg1"/>
                </a:solidFill>
                <a:effectLst>
                  <a:outerShdw dist="38100" dir="5400000" algn="ctr" rotWithShape="0">
                    <a:schemeClr val="tx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5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000" b="1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600" b="0" cap="none" spc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2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 b="0" cap="none" spc="0" baseline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48200" y="2362200"/>
            <a:ext cx="4038600" cy="38862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3000" b="1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lang="en-US" sz="26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lang="en-US" sz="22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lang="en-US" sz="1800" b="0" cap="none" spc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lang="en-US" sz="1600" b="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Comparison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28600" y="1824484"/>
            <a:ext cx="8915400" cy="461516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lang="en-US" sz="2000" b="0" i="1" baseline="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2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57200" y="241243"/>
            <a:ext cx="8229600" cy="90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chu\Desktop\Powerpoint Designs\PPT-Templat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81" y="0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3" descr="C:\Users\vchu\Desktop\Powerpoint Designs\lao-logo-nav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9" y="6248400"/>
            <a:ext cx="967361" cy="3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chu\Desktop\Powerpoint Designs\Divid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69273"/>
            <a:ext cx="9446281" cy="69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24000" y="3048000"/>
            <a:ext cx="6434138" cy="609600"/>
          </a:xfrm>
          <a:prstGeom prst="rect">
            <a:avLst/>
          </a:prstGeo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40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 smtClean="0"/>
              <a:t>Divider Page</a:t>
            </a:r>
          </a:p>
        </p:txBody>
      </p:sp>
      <p:pic>
        <p:nvPicPr>
          <p:cNvPr id="10" name="Picture 2" descr="C:\Users\vchu\Desktop\Powerpoint Designs\lao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2" y="62484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A660B6AB-30A7-463E-946F-9D74FA8EF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2" descr="C:\Users\vchu\Desktop\Powerpoint Designs\lao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965668" cy="34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5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3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4" r:id="rId8"/>
    <p:sldLayoutId id="2147483660" r:id="rId9"/>
    <p:sldLayoutId id="2147483682" r:id="rId10"/>
    <p:sldLayoutId id="2147483685" r:id="rId11"/>
    <p:sldLayoutId id="2147483686" r:id="rId12"/>
    <p:sldLayoutId id="2147483687" r:id="rId13"/>
    <p:sldLayoutId id="2147483681" r:id="rId1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b="1" kern="1200">
          <a:solidFill>
            <a:schemeClr val="bg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November 17, 2016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</a:t>
            </a:r>
            <a:br>
              <a:rPr lang="en-US" dirty="0" smtClean="0"/>
            </a:br>
            <a:r>
              <a:rPr lang="en-US" dirty="0" smtClean="0"/>
              <a:t>Fiscal Outlook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California Association of School Business Officials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40475"/>
            <a:ext cx="2133600" cy="365125"/>
          </a:xfrm>
        </p:spPr>
        <p:txBody>
          <a:bodyPr/>
          <a:lstStyle/>
          <a:p>
            <a:fld id="{A660B6AB-30A7-463E-946F-9D74FA8EFF9D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12" name="Picture 2" descr="C:\Users\vchu\Desktop\Powerpoint Designs\number-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770659" cy="77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State’s Fiscal Outlook Through 2017-18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Revenues Down $1.7 Billion</a:t>
            </a:r>
          </a:p>
          <a:p>
            <a:r>
              <a:rPr lang="en-US" dirty="0" smtClean="0"/>
              <a:t>Expenditures Down $1.2 Billion</a:t>
            </a:r>
          </a:p>
          <a:p>
            <a:r>
              <a:rPr lang="en-US" dirty="0" smtClean="0"/>
              <a:t>Entering Balance Down $510 Million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Reserve Revised </a:t>
            </a:r>
            <a:br>
              <a:rPr lang="en-US" dirty="0" smtClean="0"/>
            </a:br>
            <a:r>
              <a:rPr lang="en-US" dirty="0" smtClean="0"/>
              <a:t>Down by $1 Billion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Estimates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3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Revenues Down $1.7 Billion From </a:t>
            </a:r>
            <a:br>
              <a:rPr lang="en-US" sz="2800" dirty="0" smtClean="0"/>
            </a:br>
            <a:r>
              <a:rPr lang="en-US" sz="2800" dirty="0" smtClean="0"/>
              <a:t>June </a:t>
            </a:r>
            <a:r>
              <a:rPr lang="en-US" sz="2800" dirty="0"/>
              <a:t>2016 Budget Act Assumptions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State General Fund, LAO Projections 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791496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Projected to End 2017-18 </a:t>
            </a:r>
            <a:br>
              <a:rPr lang="en-US" dirty="0" smtClean="0"/>
            </a:br>
            <a:r>
              <a:rPr lang="en-US" dirty="0" smtClean="0"/>
              <a:t>With $11.5 Billion Reserve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/>
              <a:t>State General Fund Condition, LAO Projections (In Millions)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O:\Workload\2016\160513\General Fund Condi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67" y="2514600"/>
            <a:ext cx="7787406" cy="361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Growth in State Revenues </a:t>
            </a:r>
            <a:br>
              <a:rPr lang="en-US" dirty="0" smtClean="0"/>
            </a:br>
            <a:r>
              <a:rPr lang="en-US" dirty="0" smtClean="0"/>
              <a:t>Projected for 2017-18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State General Fund, LAO Projections 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3" descr="O:\Workload\2016\160513\LAO November 2016 Revenue Outlo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1" y="2286000"/>
            <a:ext cx="8915159" cy="214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Service </a:t>
            </a:r>
            <a:r>
              <a:rPr lang="en-US" dirty="0"/>
              <a:t>Ratio Expected to Decline </a:t>
            </a:r>
            <a:r>
              <a:rPr lang="en-US" dirty="0" smtClean="0"/>
              <a:t>Somewhat Throughout Forecast Period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228600" y="1981200"/>
            <a:ext cx="8915400" cy="46151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Debt Service </a:t>
            </a:r>
            <a:r>
              <a:rPr lang="en-US" dirty="0" smtClean="0"/>
              <a:t>Costs as Share of Annual General Fund Revenues, LAO Projections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146" name="Picture 2" descr="O:\Workload\2016\160513\Debt-Service Ratio Expected to Decline Somewh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6122098" cy="412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6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Outlook Through 2017-18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5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2015-16 </a:t>
            </a:r>
            <a:r>
              <a:rPr lang="en-US" sz="2800" dirty="0"/>
              <a:t>Minimum </a:t>
            </a:r>
            <a:r>
              <a:rPr lang="en-US" sz="2800" dirty="0" smtClean="0"/>
              <a:t>Guarantee Slightly Down </a:t>
            </a:r>
            <a:br>
              <a:rPr lang="en-US" sz="2800" dirty="0" smtClean="0"/>
            </a:br>
            <a:r>
              <a:rPr lang="en-US" sz="2800" dirty="0" smtClean="0"/>
              <a:t>From June Budget Act Estimates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 descr="O:\Workload\2016\160513\Updating Estimate of 2015-16 Minimum Guarant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8" y="2438400"/>
            <a:ext cx="8422296" cy="31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2016-17 </a:t>
            </a:r>
            <a:r>
              <a:rPr lang="en-US" sz="2800" dirty="0"/>
              <a:t>Minimum </a:t>
            </a:r>
            <a:r>
              <a:rPr lang="en-US" sz="2800" dirty="0" smtClean="0"/>
              <a:t>Guarantee Virtually Unchanged From June Budget Act Estimates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314" name="Picture 2" descr="O:\Workload\2016\160513\Updating Estimate of 2016-17 Minimum Guarant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55" y="2613184"/>
            <a:ext cx="8530845" cy="31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Proposition 98 Minimum Guarantee </a:t>
            </a:r>
            <a:r>
              <a:rPr lang="en-US" sz="2600" smtClean="0"/>
              <a:t>Projected </a:t>
            </a:r>
            <a:r>
              <a:rPr lang="en-US" sz="2600" smtClean="0"/>
              <a:t>to </a:t>
            </a:r>
            <a:br>
              <a:rPr lang="en-US" sz="2600" smtClean="0"/>
            </a:br>
            <a:r>
              <a:rPr lang="en-US" sz="2600" smtClean="0"/>
              <a:t>Grow </a:t>
            </a:r>
            <a:r>
              <a:rPr lang="en-US" sz="2600" dirty="0" smtClean="0"/>
              <a:t>Steadily Through </a:t>
            </a:r>
            <a:r>
              <a:rPr lang="en-US" sz="2600" dirty="0"/>
              <a:t>2017-18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Projections (Dollars 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2" descr="O:\Workload\2016\160513\Proposition 98 Minimum Guarantee Through 2017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2664"/>
            <a:ext cx="7787405" cy="378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1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National and State Economic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$2.8 Billion in Additional Funding Available for </a:t>
            </a:r>
            <a:br>
              <a:rPr lang="en-US" sz="2800" dirty="0" smtClean="0"/>
            </a:br>
            <a:r>
              <a:rPr lang="en-US" sz="2800" dirty="0" smtClean="0"/>
              <a:t>Proposition </a:t>
            </a:r>
            <a:r>
              <a:rPr lang="en-US" sz="2800" dirty="0"/>
              <a:t>98 Priorities in 2017-18</a:t>
            </a:r>
            <a:endParaRPr lang="en-US" sz="2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Projections (In Millions)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2290" name="Picture 2" descr="O:\Workload\2016\160513\$2.8 Billion Increase in Proposition 98 Funding Projected for 2017-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35873" cy="370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State’s Fiscal Outlook Through 2020-21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9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Comparing State </a:t>
            </a:r>
            <a:r>
              <a:rPr lang="en-US" sz="2600" dirty="0" smtClean="0"/>
              <a:t>Revenues </a:t>
            </a:r>
            <a:br>
              <a:rPr lang="en-US" sz="2600" dirty="0" smtClean="0"/>
            </a:br>
            <a:r>
              <a:rPr lang="en-US" sz="2600" dirty="0" smtClean="0"/>
              <a:t>Under </a:t>
            </a:r>
            <a:r>
              <a:rPr lang="en-US" sz="2600" dirty="0"/>
              <a:t>Two Economic Scenarios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04800" y="1752600"/>
            <a:ext cx="8915400" cy="461516"/>
          </a:xfrm>
        </p:spPr>
        <p:txBody>
          <a:bodyPr/>
          <a:lstStyle/>
          <a:p>
            <a:r>
              <a:rPr lang="en-US" dirty="0" smtClean="0"/>
              <a:t>LAO Projections (In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100" name="Picture 4" descr="O:\Workload\2016\160513\Comparing State Revenues Under Two Economic Scen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29" y="2272673"/>
            <a:ext cx="5302565" cy="430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Comparing State Spending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Under </a:t>
            </a:r>
            <a:r>
              <a:rPr lang="en-US" sz="2600" dirty="0"/>
              <a:t>Two Economic Scenarios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304800" y="1828800"/>
            <a:ext cx="8915400" cy="461516"/>
          </a:xfrm>
        </p:spPr>
        <p:txBody>
          <a:bodyPr/>
          <a:lstStyle/>
          <a:p>
            <a:r>
              <a:rPr lang="en-US" dirty="0" smtClean="0"/>
              <a:t>LAO Projections (In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3" name="Picture 3" descr="O:\Workload\2016\160513\Comparing State Spending Under Two Economic Scen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37726"/>
            <a:ext cx="6396826" cy="41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7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General Fund Surpluses and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Reserve </a:t>
            </a:r>
            <a:r>
              <a:rPr lang="en-US" sz="2600" dirty="0"/>
              <a:t>Deposits Under Economic Growth Scenario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>
          <a:xfrm>
            <a:off x="228600" y="1763524"/>
            <a:ext cx="8915400" cy="461516"/>
          </a:xfrm>
        </p:spPr>
        <p:txBody>
          <a:bodyPr/>
          <a:lstStyle/>
          <a:p>
            <a:r>
              <a:rPr lang="en-US" dirty="0" smtClean="0"/>
              <a:t>LAO Projections (In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6" name="Picture 2" descr="O:\Workload\2016\160513\General Fund Surpluses and Reserve Deposits Under Economic Growth Scen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62" y="2209800"/>
            <a:ext cx="6068638" cy="42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Reserve Covers Operating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Deficits </a:t>
            </a:r>
            <a:r>
              <a:rPr lang="en-US" sz="2600" dirty="0"/>
              <a:t>in Mild Recession Scenario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Projections (In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 descr="O:\Workload\2016\160513\Reserve Covers Operating Deficits in Mild Recession Scenar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6052371" cy="44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7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Education Outlook Through 2020-21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Comparing Minimum Guarantee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Under </a:t>
            </a:r>
            <a:r>
              <a:rPr lang="en-US" sz="2600" dirty="0"/>
              <a:t>Two Economic Scenarios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Projections (In Billions)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 descr="O:\Workload\2016\160513\Comparing Minimum Guarantee Under Two Economic Scen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9" y="2519645"/>
            <a:ext cx="6033776" cy="39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Property Tax Revenue Projected to Rise Steadily</a:t>
            </a:r>
          </a:p>
          <a:p>
            <a:r>
              <a:rPr lang="en-US" dirty="0" smtClean="0"/>
              <a:t>K-12 COLA Projected to Remain Low</a:t>
            </a:r>
          </a:p>
          <a:p>
            <a:r>
              <a:rPr lang="en-US" dirty="0" smtClean="0"/>
              <a:t>K-12 Attendance Projected to Decline</a:t>
            </a:r>
          </a:p>
          <a:p>
            <a:r>
              <a:rPr lang="en-US" dirty="0" smtClean="0"/>
              <a:t>Projected Pace of LCFF Implementation Varies by Scenario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Outlook Factors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Projections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$6 Billion Higher Costs</a:t>
            </a:r>
          </a:p>
          <a:p>
            <a:r>
              <a:rPr lang="en-US" dirty="0" smtClean="0"/>
              <a:t>Reflects One-Quarter of New Proposition 98 Funding Under Growth Scenario</a:t>
            </a:r>
          </a:p>
          <a:p>
            <a:r>
              <a:rPr lang="en-US" dirty="0" smtClean="0"/>
              <a:t>Reflects One-Third </a:t>
            </a:r>
            <a:r>
              <a:rPr lang="en-US" dirty="0"/>
              <a:t>of </a:t>
            </a:r>
            <a:r>
              <a:rPr lang="en-US" dirty="0" smtClean="0"/>
              <a:t>New Proposition </a:t>
            </a:r>
            <a:r>
              <a:rPr lang="en-US" dirty="0"/>
              <a:t>98 </a:t>
            </a:r>
            <a:r>
              <a:rPr lang="en-US" dirty="0" smtClean="0"/>
              <a:t>Funding Under Recession Scenario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Pension Costs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LAO Projections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Expansion Assumed to Extend Throughout </a:t>
            </a:r>
            <a:r>
              <a:rPr lang="en-US" dirty="0" smtClean="0"/>
              <a:t>Forecast Period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228600" y="2053084"/>
            <a:ext cx="8915400" cy="461516"/>
          </a:xfrm>
        </p:spPr>
        <p:txBody>
          <a:bodyPr/>
          <a:lstStyle/>
          <a:p>
            <a:r>
              <a:rPr lang="en-US" dirty="0"/>
              <a:t>Real Gross Domestic Product, Percent 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5" descr="O:\Workload\2016\160513\Economic Expansion Assumed to Extend Throughout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84366"/>
            <a:ext cx="6208095" cy="38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5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Economic Expansion Already Among Longest in U.S. History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Data Since 1984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657762"/>
            <a:ext cx="4882453" cy="359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Personal </a:t>
            </a:r>
            <a:r>
              <a:rPr lang="en-US" dirty="0"/>
              <a:t>Income </a:t>
            </a:r>
            <a:r>
              <a:rPr lang="en-US" dirty="0" smtClean="0"/>
              <a:t>Projected to Be Solid Throughout </a:t>
            </a:r>
            <a:r>
              <a:rPr lang="en-US" dirty="0"/>
              <a:t>Forecast Period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Percent 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2" descr="O:\Workload\2016\160513\Personal Income Throughout Forecast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24" y="2594486"/>
            <a:ext cx="6024479" cy="40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Rate </a:t>
            </a:r>
            <a:r>
              <a:rPr lang="en-US" dirty="0" smtClean="0"/>
              <a:t>Projected to Drop Throughout </a:t>
            </a:r>
            <a:r>
              <a:rPr lang="en-US" dirty="0"/>
              <a:t>Forecast Period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>
          <a:xfrm>
            <a:off x="228600" y="1976884"/>
            <a:ext cx="8915400" cy="461516"/>
          </a:xfrm>
        </p:spPr>
        <p:txBody>
          <a:bodyPr/>
          <a:lstStyle/>
          <a:p>
            <a:r>
              <a:rPr lang="en-US" dirty="0"/>
              <a:t>Unemployed Workers as a Share of Labor Force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4" descr="O:\Workload\2016\160513\Unemployment Rate Throughout Forecast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21" y="2620554"/>
            <a:ext cx="6024479" cy="39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Growth in Home Prices Has Slowed Somewhat </a:t>
            </a:r>
            <a:br>
              <a:rPr lang="en-US" sz="2600" dirty="0" smtClean="0"/>
            </a:br>
            <a:r>
              <a:rPr lang="en-US" sz="2600" dirty="0" smtClean="0"/>
              <a:t>in Recent Years</a:t>
            </a:r>
            <a:endParaRPr lang="en-US" sz="2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Year-Over-Year Growth in California Home Prices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42" name="Picture 2" descr="O:\Workload\2016\160513\Housing Pr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15730"/>
            <a:ext cx="5801349" cy="411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Housing </a:t>
            </a:r>
            <a:r>
              <a:rPr lang="en-US" dirty="0"/>
              <a:t>Permits </a:t>
            </a:r>
            <a:r>
              <a:rPr lang="en-US" dirty="0" smtClean="0"/>
              <a:t>Projected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/>
              <a:t>Be Virtually Flat Throughout </a:t>
            </a:r>
            <a:r>
              <a:rPr lang="en-US" dirty="0"/>
              <a:t>Forecast Period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 smtClean="0"/>
              <a:t>Permits in Thousands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3" descr="O:\Workload\2016\160513\California Housing Permits Throughout Forecast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997" y="2286000"/>
            <a:ext cx="6108153" cy="39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9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Assessed Property Values </a:t>
            </a:r>
            <a:r>
              <a:rPr lang="en-US" dirty="0" smtClean="0"/>
              <a:t>at About Historical Average Throughout </a:t>
            </a:r>
            <a:r>
              <a:rPr lang="en-US" dirty="0"/>
              <a:t>Forecast Period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Percent Change From Prior Year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3" name="Picture 3" descr="O:\Workload\2016\160513\Assessed Property Values Throughout Forecast Peri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13" y="2286000"/>
            <a:ext cx="6247607" cy="409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On-screen Show (4:3)</PresentationFormat>
  <Paragraphs>123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LAO Slide Template</vt:lpstr>
      <vt:lpstr>California’s  Fiscal Outlook</vt:lpstr>
      <vt:lpstr>PowerPoint Presentation</vt:lpstr>
      <vt:lpstr>Economic Expansion Assumed to Extend Throughout Forecast Period</vt:lpstr>
      <vt:lpstr>Current Economic Expansion Already Among Longest in U.S. History</vt:lpstr>
      <vt:lpstr>Growth in Personal Income Projected to Be Solid Throughout Forecast Period</vt:lpstr>
      <vt:lpstr>Unemployment Rate Projected to Drop Throughout Forecast Period</vt:lpstr>
      <vt:lpstr>Growth in Home Prices Has Slowed Somewhat  in Recent Years</vt:lpstr>
      <vt:lpstr>New Housing Permits Projected to Be Virtually Flat Throughout Forecast Period</vt:lpstr>
      <vt:lpstr>Assessed Property Values at About Historical Average Throughout Forecast Period</vt:lpstr>
      <vt:lpstr>PowerPoint Presentation</vt:lpstr>
      <vt:lpstr>2016-17 Reserve Revised  Down by $1 Billion</vt:lpstr>
      <vt:lpstr>Revenues Down $1.7 Billion From  June 2016 Budget Act Assumptions</vt:lpstr>
      <vt:lpstr>State Projected to End 2017-18  With $11.5 Billion Reserve</vt:lpstr>
      <vt:lpstr>Solid Growth in State Revenues  Projected for 2017-18</vt:lpstr>
      <vt:lpstr>Debt Service Ratio Expected to Decline Somewhat Throughout Forecast Period</vt:lpstr>
      <vt:lpstr>PowerPoint Presentation</vt:lpstr>
      <vt:lpstr>2015-16 Minimum Guarantee Slightly Down  From June Budget Act Estimates</vt:lpstr>
      <vt:lpstr>2016-17 Minimum Guarantee Virtually Unchanged From June Budget Act Estimates</vt:lpstr>
      <vt:lpstr>Proposition 98 Minimum Guarantee Projected to  Grow Steadily Through 2017-18</vt:lpstr>
      <vt:lpstr>$2.8 Billion in Additional Funding Available for  Proposition 98 Priorities in 2017-18</vt:lpstr>
      <vt:lpstr>PowerPoint Presentation</vt:lpstr>
      <vt:lpstr>Comparing State Revenues  Under Two Economic Scenarios</vt:lpstr>
      <vt:lpstr>Comparing State Spending  Under Two Economic Scenarios</vt:lpstr>
      <vt:lpstr>General Fund Surpluses and  Reserve Deposits Under Economic Growth Scenario</vt:lpstr>
      <vt:lpstr>Reserve Covers Operating  Deficits in Mild Recession Scenario</vt:lpstr>
      <vt:lpstr>PowerPoint Presentation</vt:lpstr>
      <vt:lpstr>Comparing Minimum Guarantee  Under Two Economic Scenarios</vt:lpstr>
      <vt:lpstr>Other Outlook Factors</vt:lpstr>
      <vt:lpstr>Pension Costs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2016-11-16T22:00:06Z</dcterms:created>
  <dcterms:modified xsi:type="dcterms:W3CDTF">2016-11-16T22:11:16Z</dcterms:modified>
</cp:coreProperties>
</file>