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7" r:id="rId3"/>
    <p:sldId id="261" r:id="rId4"/>
    <p:sldId id="284" r:id="rId5"/>
    <p:sldId id="266" r:id="rId6"/>
    <p:sldId id="283" r:id="rId7"/>
    <p:sldId id="263" r:id="rId8"/>
    <p:sldId id="288" r:id="rId9"/>
    <p:sldId id="271" r:id="rId10"/>
    <p:sldId id="275" r:id="rId11"/>
    <p:sldId id="278" r:id="rId12"/>
    <p:sldId id="279" r:id="rId13"/>
    <p:sldId id="269" r:id="rId14"/>
    <p:sldId id="280" r:id="rId15"/>
    <p:sldId id="281" r:id="rId16"/>
    <p:sldId id="286" r:id="rId17"/>
    <p:sldId id="282" r:id="rId18"/>
    <p:sldId id="287" r:id="rId19"/>
    <p:sldId id="276" r:id="rId20"/>
    <p:sldId id="285" r:id="rId21"/>
  </p:sldIdLst>
  <p:sldSz cx="9144000" cy="6858000" type="screen4x3"/>
  <p:notesSz cx="9283700" cy="6997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1F1F5F"/>
    <a:srgbClr val="252571"/>
    <a:srgbClr val="1D1D79"/>
    <a:srgbClr val="28287A"/>
    <a:srgbClr val="3333CC"/>
    <a:srgbClr val="9BCDFF"/>
    <a:srgbClr val="7BBDFF"/>
    <a:srgbClr val="57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60"/>
  </p:normalViewPr>
  <p:slideViewPr>
    <p:cSldViewPr>
      <p:cViewPr>
        <p:scale>
          <a:sx n="75" d="100"/>
          <a:sy n="75" d="100"/>
        </p:scale>
        <p:origin x="-846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204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937" cy="38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763" y="0"/>
            <a:ext cx="4022937" cy="38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939"/>
            <a:ext cx="4022937" cy="38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763" y="6608939"/>
            <a:ext cx="4022937" cy="38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8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9152" y="0"/>
            <a:ext cx="4022937" cy="3498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2425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23907"/>
            <a:ext cx="7426960" cy="31489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46196"/>
            <a:ext cx="4022937" cy="3498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9152" y="6646196"/>
            <a:ext cx="4022937" cy="3498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7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524000"/>
            <a:ext cx="7788275" cy="1447800"/>
          </a:xfrm>
        </p:spPr>
        <p:txBody>
          <a:bodyPr lIns="182880" rIns="182880"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77863" y="3200400"/>
            <a:ext cx="7788275" cy="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31813" y="2674938"/>
          <a:ext cx="26511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Drawing" r:id="rId3" imgW="2651760" imgH="1287720" progId="WPDraw30.Drawing">
                  <p:embed/>
                </p:oleObj>
              </mc:Choice>
              <mc:Fallback>
                <p:oleObj name="Drawing" r:id="rId3" imgW="2651760" imgH="1287720" progId="WPDraw30.Drawing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2651125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6434138" cy="533400"/>
          </a:xfrm>
        </p:spPr>
        <p:txBody>
          <a:bodyPr lIns="182880" rIns="182880" anchor="b"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094538" y="5803900"/>
            <a:ext cx="307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402513" y="5803900"/>
            <a:ext cx="377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/>
          </a:p>
        </p:txBody>
      </p:sp>
      <p:pic>
        <p:nvPicPr>
          <p:cNvPr id="9234" name="Picture 18" descr="D:\4_Color Designs\Final Designs\gradation bar.e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6413500"/>
            <a:ext cx="900113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5" name="Freeform 19"/>
          <p:cNvSpPr>
            <a:spLocks/>
          </p:cNvSpPr>
          <p:nvPr/>
        </p:nvSpPr>
        <p:spPr bwMode="auto">
          <a:xfrm>
            <a:off x="8035925" y="6484938"/>
            <a:ext cx="422275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8074025" y="6389688"/>
            <a:ext cx="346075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8228013" y="6308725"/>
            <a:ext cx="7937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825023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828198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8313738" y="6407150"/>
            <a:ext cx="14287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8083550" y="6346825"/>
            <a:ext cx="306388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8275638" y="6259513"/>
            <a:ext cx="28575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8259763" y="6276975"/>
            <a:ext cx="22225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8243888" y="6286500"/>
            <a:ext cx="15875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8235950" y="6113463"/>
            <a:ext cx="14288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8281988" y="6251575"/>
            <a:ext cx="46037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8151813" y="6191250"/>
            <a:ext cx="222250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8189913" y="6191250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Freeform 33"/>
          <p:cNvSpPr>
            <a:spLocks/>
          </p:cNvSpPr>
          <p:nvPr/>
        </p:nvSpPr>
        <p:spPr bwMode="auto">
          <a:xfrm>
            <a:off x="8189913" y="6148388"/>
            <a:ext cx="85725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8189913" y="6130925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8228013" y="6059488"/>
            <a:ext cx="7937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8243888" y="6156325"/>
            <a:ext cx="22225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8189913" y="6103938"/>
            <a:ext cx="7620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8221663" y="6096000"/>
            <a:ext cx="14287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7720013" y="5803900"/>
            <a:ext cx="433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6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609600" y="1752600"/>
            <a:ext cx="7924800" cy="152400"/>
          </a:xfrm>
          <a:prstGeom prst="rect">
            <a:avLst/>
          </a:prstGeom>
          <a:solidFill>
            <a:srgbClr val="1F1F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290280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  <a:latin typeface="+mj-lt"/>
              </a:rPr>
              <a:t>Visit</a:t>
            </a:r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 the LAO website at:</a:t>
            </a:r>
          </a:p>
          <a:p>
            <a:pPr algn="ctr"/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www.lao.ca.gov</a:t>
            </a:r>
            <a:endParaRPr lang="en-US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71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6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0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3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124200"/>
            <a:ext cx="6434138" cy="533400"/>
          </a:xfr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3000" baseline="0"/>
            </a:lvl1pPr>
          </a:lstStyle>
          <a:p>
            <a:pPr lvl="0"/>
            <a:r>
              <a:rPr lang="en-US" noProof="0" dirty="0" smtClean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4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8287A">
                <a:gamma/>
                <a:shade val="72941"/>
                <a:invGamma/>
              </a:srgbClr>
            </a:gs>
            <a:gs pos="100000">
              <a:srgbClr val="2828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Subitem</a:t>
            </a:r>
          </a:p>
          <a:p>
            <a:pPr lvl="2"/>
            <a:r>
              <a:rPr lang="en-US" smtClean="0"/>
              <a:t>Sub Subitem</a:t>
            </a:r>
          </a:p>
          <a:p>
            <a:pPr lvl="2"/>
            <a:endParaRPr lang="en-US" smtClean="0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8014890" y="6308725"/>
            <a:ext cx="8732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8014890" y="6059488"/>
            <a:ext cx="8732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6842601" y="5803900"/>
            <a:ext cx="33877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 dirty="0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7147083" y="5803900"/>
            <a:ext cx="41560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/>
          </a:p>
        </p:txBody>
      </p:sp>
      <p:pic>
        <p:nvPicPr>
          <p:cNvPr id="1104" name="Picture 80" descr="gradation ba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281" y="6407150"/>
            <a:ext cx="990124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" name="Freeform 81"/>
          <p:cNvSpPr>
            <a:spLocks/>
          </p:cNvSpPr>
          <p:nvPr/>
        </p:nvSpPr>
        <p:spPr bwMode="auto">
          <a:xfrm>
            <a:off x="7778273" y="6484938"/>
            <a:ext cx="464503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" name="Freeform 82"/>
          <p:cNvSpPr>
            <a:spLocks/>
          </p:cNvSpPr>
          <p:nvPr/>
        </p:nvSpPr>
        <p:spPr bwMode="auto">
          <a:xfrm>
            <a:off x="7820183" y="6389688"/>
            <a:ext cx="380683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7991078" y="6308725"/>
            <a:ext cx="8731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8012906" y="6397625"/>
            <a:ext cx="17463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8044656" y="6397625"/>
            <a:ext cx="17463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8076485" y="6407150"/>
            <a:ext cx="15716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1" name="Freeform 87"/>
          <p:cNvSpPr>
            <a:spLocks/>
          </p:cNvSpPr>
          <p:nvPr/>
        </p:nvSpPr>
        <p:spPr bwMode="auto">
          <a:xfrm>
            <a:off x="7831693" y="6346825"/>
            <a:ext cx="337027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2" name="Freeform 88"/>
          <p:cNvSpPr>
            <a:spLocks/>
          </p:cNvSpPr>
          <p:nvPr/>
        </p:nvSpPr>
        <p:spPr bwMode="auto">
          <a:xfrm>
            <a:off x="8037671" y="6259513"/>
            <a:ext cx="31433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3" name="Freeform 89"/>
          <p:cNvSpPr>
            <a:spLocks/>
          </p:cNvSpPr>
          <p:nvPr/>
        </p:nvSpPr>
        <p:spPr bwMode="auto">
          <a:xfrm>
            <a:off x="8022113" y="6276975"/>
            <a:ext cx="24448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4" name="Freeform 90"/>
          <p:cNvSpPr>
            <a:spLocks/>
          </p:cNvSpPr>
          <p:nvPr/>
        </p:nvSpPr>
        <p:spPr bwMode="auto">
          <a:xfrm>
            <a:off x="8006556" y="6286500"/>
            <a:ext cx="17463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" name="Freeform 91"/>
          <p:cNvSpPr>
            <a:spLocks/>
          </p:cNvSpPr>
          <p:nvPr/>
        </p:nvSpPr>
        <p:spPr bwMode="auto">
          <a:xfrm>
            <a:off x="7998698" y="6113463"/>
            <a:ext cx="15717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" name="Freeform 92"/>
          <p:cNvSpPr>
            <a:spLocks/>
          </p:cNvSpPr>
          <p:nvPr/>
        </p:nvSpPr>
        <p:spPr bwMode="auto">
          <a:xfrm>
            <a:off x="8043148" y="6251575"/>
            <a:ext cx="50641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7" name="Freeform 93"/>
          <p:cNvSpPr>
            <a:spLocks/>
          </p:cNvSpPr>
          <p:nvPr/>
        </p:nvSpPr>
        <p:spPr bwMode="auto">
          <a:xfrm>
            <a:off x="7904163" y="6191250"/>
            <a:ext cx="244475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8" name="Freeform 94"/>
          <p:cNvSpPr>
            <a:spLocks/>
          </p:cNvSpPr>
          <p:nvPr/>
        </p:nvSpPr>
        <p:spPr bwMode="auto">
          <a:xfrm>
            <a:off x="7949088" y="6191250"/>
            <a:ext cx="94298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9" name="Freeform 95"/>
          <p:cNvSpPr>
            <a:spLocks/>
          </p:cNvSpPr>
          <p:nvPr/>
        </p:nvSpPr>
        <p:spPr bwMode="auto">
          <a:xfrm>
            <a:off x="7949088" y="6148388"/>
            <a:ext cx="94298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0" name="Freeform 96"/>
          <p:cNvSpPr>
            <a:spLocks/>
          </p:cNvSpPr>
          <p:nvPr/>
        </p:nvSpPr>
        <p:spPr bwMode="auto">
          <a:xfrm>
            <a:off x="7949088" y="6130925"/>
            <a:ext cx="94298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7991078" y="6059488"/>
            <a:ext cx="8731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8006238" y="6156325"/>
            <a:ext cx="24448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3" name="Freeform 99"/>
          <p:cNvSpPr>
            <a:spLocks/>
          </p:cNvSpPr>
          <p:nvPr/>
        </p:nvSpPr>
        <p:spPr bwMode="auto">
          <a:xfrm>
            <a:off x="7949565" y="6103938"/>
            <a:ext cx="8382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4" name="Oval 100"/>
          <p:cNvSpPr>
            <a:spLocks noChangeArrowheads="1"/>
          </p:cNvSpPr>
          <p:nvPr/>
        </p:nvSpPr>
        <p:spPr bwMode="auto">
          <a:xfrm>
            <a:off x="7984410" y="6096000"/>
            <a:ext cx="15716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7461805" y="5803900"/>
            <a:ext cx="476726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400800"/>
            <a:ext cx="1939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b="1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99"/>
        </a:buClr>
        <a:buChar char="•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BCDFF"/>
        </a:buClr>
        <a:buSzPct val="65000"/>
        <a:buFont typeface="CommonBullets" pitchFamily="34" charset="2"/>
        <a:buChar char="+"/>
        <a:defRPr sz="2200" b="1">
          <a:solidFill>
            <a:srgbClr val="9BCD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.ca.gov/" TargetMode="External"/><Relationship Id="rId2" Type="http://schemas.openxmlformats.org/officeDocument/2006/relationships/hyperlink" Target="http://www.lao.c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gov.org/rov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Propositions 30 and 38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Legislative Analyst’s Office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www.lao.ca.gov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19400" y="4114800"/>
            <a:ext cx="5486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Presented to: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Alameda County Office of Education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September 12, 2012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Tax Increases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9624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Sales Tax Increase (0.25 Percent) for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Four Years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Personal Income Tax Increase for Seven Years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10.3 percent on $250,000 to $300,000 (single).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11.3 percent on $300,000 to $500,000 (single).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12.3 percent over $500,000 (single).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State Tax </a:t>
            </a:r>
            <a:r>
              <a:rPr lang="en-US" dirty="0" smtClean="0"/>
              <a:t>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$6 Billion </a:t>
            </a:r>
            <a:r>
              <a:rPr lang="en-US" dirty="0"/>
              <a:t>A</a:t>
            </a:r>
            <a:r>
              <a:rPr lang="en-US" dirty="0" smtClean="0"/>
              <a:t>verage </a:t>
            </a:r>
            <a:r>
              <a:rPr lang="en-US" dirty="0"/>
              <a:t>A</a:t>
            </a:r>
            <a:r>
              <a:rPr lang="en-US" dirty="0" smtClean="0"/>
              <a:t>nnual Revenues Through 2016-17</a:t>
            </a:r>
          </a:p>
          <a:p>
            <a:endParaRPr lang="en-US" dirty="0" smtClean="0"/>
          </a:p>
          <a:p>
            <a:r>
              <a:rPr lang="en-US" dirty="0" smtClean="0"/>
              <a:t>Revenues Could Change Significantly From Year to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4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Tax Revenues Available to Fund Schools and Balance the Budget</a:t>
            </a:r>
          </a:p>
          <a:p>
            <a:endParaRPr lang="en-US" dirty="0" smtClean="0"/>
          </a:p>
          <a:p>
            <a:r>
              <a:rPr lang="en-US" dirty="0" smtClean="0"/>
              <a:t>Backup Budget Plan Reduces Spending if Voters Reject Measure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“Trigger” Reductions If Proposition 30 Not in Effect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7333" y="1905000"/>
            <a:ext cx="778086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+mn-lt"/>
              </a:rPr>
              <a:t>(In Billions)</a:t>
            </a:r>
            <a:endParaRPr lang="en-US" sz="2200" dirty="0">
              <a:solidFill>
                <a:srgbClr val="FFFF99"/>
              </a:solidFill>
              <a:latin typeface="+mn-lt"/>
            </a:endParaRP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704971"/>
              </p:ext>
            </p:extLst>
          </p:nvPr>
        </p:nvGraphicFramePr>
        <p:xfrm>
          <a:off x="838201" y="2590799"/>
          <a:ext cx="7467599" cy="1703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199"/>
                <a:gridCol w="1295400"/>
              </a:tblGrid>
              <a:tr h="403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</a:tr>
              <a:tr h="403818">
                <a:tc>
                  <a:txBody>
                    <a:bodyPr/>
                    <a:lstStyle/>
                    <a:p>
                      <a:r>
                        <a:rPr lang="en-US" dirty="0" smtClean="0"/>
                        <a:t>Schools and community colleges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$5.4</a:t>
                      </a:r>
                      <a:endParaRPr lang="en-US" dirty="0"/>
                    </a:p>
                  </a:txBody>
                  <a:tcPr marL="45720" marR="27432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48073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California/California</a:t>
                      </a:r>
                      <a:r>
                        <a:rPr lang="en-US" baseline="0" dirty="0" smtClean="0"/>
                        <a:t> State University</a:t>
                      </a:r>
                      <a:endParaRPr lang="en-US" dirty="0"/>
                    </a:p>
                  </a:txBody>
                  <a:tcPr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 marL="45720" marR="27432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48073">
                <a:tc>
                  <a:txBody>
                    <a:bodyPr/>
                    <a:lstStyle/>
                    <a:p>
                      <a:r>
                        <a:rPr lang="en-US" dirty="0" smtClean="0"/>
                        <a:t>Other reductions</a:t>
                      </a:r>
                      <a:endParaRPr lang="en-US" dirty="0"/>
                    </a:p>
                  </a:txBody>
                  <a:tcPr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marL="45720" marR="27432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4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13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Proposition 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Income Tax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Increases Tax Rates for 12 Years On Income Above $7,316</a:t>
            </a:r>
          </a:p>
          <a:p>
            <a:endParaRPr lang="en-US" dirty="0"/>
          </a:p>
          <a:p>
            <a:r>
              <a:rPr lang="en-US" dirty="0" smtClean="0"/>
              <a:t>Higher Tax Rate Increases For Higher Incomes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State Tax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$10 Billion in Annual Revenue From Tax Increases</a:t>
            </a:r>
          </a:p>
          <a:p>
            <a:endParaRPr lang="en-US" dirty="0" smtClean="0"/>
          </a:p>
          <a:p>
            <a:r>
              <a:rPr lang="en-US" dirty="0"/>
              <a:t>Revenues </a:t>
            </a:r>
            <a:r>
              <a:rPr lang="en-US" dirty="0" smtClean="0"/>
              <a:t>Likely Would Vary From </a:t>
            </a:r>
            <a:r>
              <a:rPr lang="en-US" dirty="0"/>
              <a:t>Year to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of Revenues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629410"/>
              </p:ext>
            </p:extLst>
          </p:nvPr>
        </p:nvGraphicFramePr>
        <p:xfrm>
          <a:off x="1143000" y="2345416"/>
          <a:ext cx="5875336" cy="283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232554"/>
                <a:gridCol w="1368891"/>
                <a:gridCol w="1368891"/>
              </a:tblGrid>
              <a:tr h="85652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228600"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2013-14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and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2014-15</a:t>
                      </a:r>
                      <a:endParaRPr lang="en-US" sz="1600" dirty="0"/>
                    </a:p>
                  </a:txBody>
                  <a:tcPr marL="228600" marR="2286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2015-16  and      2016-17</a:t>
                      </a:r>
                    </a:p>
                  </a:txBody>
                  <a:tcPr marL="228600" marR="22860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2017-18 Through 2023-24</a:t>
                      </a:r>
                    </a:p>
                  </a:txBody>
                  <a:tcPr marL="228600" marR="2286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</a:tr>
              <a:tr h="42826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Schools</a:t>
                      </a:r>
                      <a:endParaRPr lang="en-US" sz="1600" dirty="0"/>
                    </a:p>
                  </a:txBody>
                  <a:tcPr marL="18288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60%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60%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85%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69640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Early care and education</a:t>
                      </a:r>
                      <a:endParaRPr lang="en-US" sz="1600" dirty="0"/>
                    </a:p>
                  </a:txBody>
                  <a:tcPr marL="18288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State debt</a:t>
                      </a:r>
                      <a:endParaRPr lang="en-US" sz="1600" dirty="0"/>
                    </a:p>
                  </a:txBody>
                  <a:tcPr marL="18288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—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28264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smtClean="0"/>
                        <a:t>  </a:t>
                      </a:r>
                      <a:r>
                        <a:rPr lang="en-US" sz="1600" b="1" dirty="0" smtClean="0"/>
                        <a:t>Totals</a:t>
                      </a:r>
                      <a:endParaRPr lang="en-US" sz="1600" b="1" dirty="0"/>
                    </a:p>
                  </a:txBody>
                  <a:tcPr marL="18288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8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Limit on School and Early Childhood Education Funding Beginning 2017-18</a:t>
            </a:r>
          </a:p>
          <a:p>
            <a:endParaRPr lang="en-US" dirty="0"/>
          </a:p>
          <a:p>
            <a:r>
              <a:rPr lang="en-US" dirty="0" smtClean="0"/>
              <a:t>Funding Above Growth Limit Used For State Debt Payments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Two Tax Initiatives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329040"/>
              </p:ext>
            </p:extLst>
          </p:nvPr>
        </p:nvGraphicFramePr>
        <p:xfrm>
          <a:off x="677863" y="2057400"/>
          <a:ext cx="7788275" cy="359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2814"/>
                <a:gridCol w="2639671"/>
                <a:gridCol w="2365790"/>
              </a:tblGrid>
              <a:tr h="40895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228600"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Proposition 30</a:t>
                      </a:r>
                      <a:endParaRPr lang="en-US" sz="1600" dirty="0"/>
                    </a:p>
                  </a:txBody>
                  <a:tcPr marL="228600" marR="2286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Proposition 38</a:t>
                      </a:r>
                    </a:p>
                  </a:txBody>
                  <a:tcPr marL="228600" marR="2286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</a:tr>
              <a:tr h="46301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Taxes affected</a:t>
                      </a:r>
                      <a:endParaRPr lang="en-US" sz="1600" dirty="0"/>
                    </a:p>
                  </a:txBody>
                  <a:tcPr marL="18288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PIT and sales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PIT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9963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Highest PIT rate increase</a:t>
                      </a:r>
                      <a:endParaRPr lang="en-US" sz="1600" dirty="0"/>
                    </a:p>
                  </a:txBody>
                  <a:tcPr marL="18288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3%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2.2%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74082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Revenues raised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(in</a:t>
                      </a:r>
                      <a:r>
                        <a:rPr lang="en-US" sz="1600" baseline="0" dirty="0" smtClean="0"/>
                        <a:t> billions, </a:t>
                      </a:r>
                      <a:r>
                        <a:rPr lang="en-US" sz="1600" dirty="0" smtClean="0"/>
                        <a:t>full</a:t>
                      </a:r>
                      <a:r>
                        <a:rPr lang="en-US" sz="1600" baseline="0" dirty="0" smtClean="0"/>
                        <a:t> year)</a:t>
                      </a:r>
                      <a:endParaRPr lang="en-US" sz="1600" dirty="0"/>
                    </a:p>
                  </a:txBody>
                  <a:tcPr marL="18288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$10 - $11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74082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2012-13 trigger cuts if measure takes effect?</a:t>
                      </a:r>
                      <a:endParaRPr lang="en-US" sz="1600" dirty="0"/>
                    </a:p>
                  </a:txBody>
                  <a:tcPr marL="18288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74082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Operative time period</a:t>
                      </a:r>
                      <a:endParaRPr lang="en-US" sz="1600" dirty="0"/>
                    </a:p>
                  </a:txBody>
                  <a:tcPr marL="18288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 years (2012-18)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 years</a:t>
                      </a:r>
                      <a:r>
                        <a:rPr lang="en-US" sz="1600" baseline="0" dirty="0" smtClean="0"/>
                        <a:t> (2013-24)</a:t>
                      </a:r>
                      <a:endParaRPr lang="en-US" sz="1600" dirty="0"/>
                    </a:p>
                  </a:txBody>
                  <a:tcPr marL="0" marR="0" marT="91440" marB="914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5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Legislative Analyst’s Office: </a:t>
            </a:r>
            <a:r>
              <a:rPr lang="en-US" dirty="0" smtClean="0">
                <a:hlinkClick r:id="rId2"/>
              </a:rPr>
              <a:t>www.lao.ca.gov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Secretary of State: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hlinkClick r:id="rId3"/>
              </a:rPr>
              <a:t>www.sos.ca.gov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Alameda County Registrar</a:t>
            </a:r>
            <a:r>
              <a:rPr lang="en-US" dirty="0"/>
              <a:t>: </a:t>
            </a:r>
            <a:r>
              <a:rPr lang="en-US" dirty="0" smtClean="0">
                <a:hlinkClick r:id="rId4"/>
              </a:rPr>
              <a:t>www.acgov.org/rov/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LAO?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in 1941</a:t>
            </a:r>
          </a:p>
          <a:p>
            <a:endParaRPr lang="en-US" dirty="0" smtClean="0"/>
          </a:p>
          <a:p>
            <a:r>
              <a:rPr lang="en-US" dirty="0" smtClean="0"/>
              <a:t>Nonpartisan, Independent Staff to the Legislature</a:t>
            </a:r>
          </a:p>
          <a:p>
            <a:endParaRPr lang="en-US" dirty="0" smtClean="0"/>
          </a:p>
          <a:p>
            <a:r>
              <a:rPr lang="en-US" dirty="0" smtClean="0"/>
              <a:t>Provides Fiscal and Policy Analysis—Particularly on Budget-Related Matters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Analysis of Ballot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Impartial Analysis for </a:t>
            </a:r>
            <a:r>
              <a:rPr lang="en-US" i="1" dirty="0" smtClean="0"/>
              <a:t>Voter Information Guide</a:t>
            </a:r>
          </a:p>
          <a:p>
            <a:endParaRPr lang="en-US" i="1" dirty="0"/>
          </a:p>
          <a:p>
            <a:r>
              <a:rPr lang="en-US" dirty="0" smtClean="0"/>
              <a:t>Includes Estimate of Costs to State and Local Governments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4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State’s Budget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2012-13 State Budget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Addressed $16 Billion Budget Problem</a:t>
            </a:r>
          </a:p>
          <a:p>
            <a:endParaRPr lang="en-US" dirty="0"/>
          </a:p>
          <a:p>
            <a:r>
              <a:rPr lang="en-US" dirty="0" smtClean="0"/>
              <a:t>Assumes Passage of Proposition 30</a:t>
            </a:r>
          </a:p>
          <a:p>
            <a:endParaRPr lang="en-US" dirty="0"/>
          </a:p>
          <a:p>
            <a:r>
              <a:rPr lang="en-US" dirty="0" smtClean="0"/>
              <a:t>Includes a “Backup </a:t>
            </a:r>
            <a:r>
              <a:rPr lang="en-US" dirty="0"/>
              <a:t>P</a:t>
            </a:r>
            <a:r>
              <a:rPr lang="en-US" dirty="0" smtClean="0"/>
              <a:t>lan” With Spending Reductions if Proposition 30 Does Not Go Into Effect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State’s General Fund:</a:t>
            </a:r>
            <a:br>
              <a:rPr lang="en-US" dirty="0" smtClean="0"/>
            </a:br>
            <a:r>
              <a:rPr lang="en-US" dirty="0" smtClean="0"/>
              <a:t>2012-13 Spending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98269"/>
            <a:ext cx="5943600" cy="389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School Budget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Budget Reductions Beginning in 2009</a:t>
            </a:r>
          </a:p>
          <a:p>
            <a:r>
              <a:rPr lang="en-US" dirty="0" smtClean="0"/>
              <a:t>Some Reductions Mitigated By Additional Federal Funding</a:t>
            </a:r>
          </a:p>
          <a:p>
            <a:r>
              <a:rPr lang="en-US" dirty="0" smtClean="0"/>
              <a:t>Schools Reduced Per-Student Spending Almost 5 Percent Between 2007-08 and 2010-11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8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Proposition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419</Words>
  <Application>Microsoft Office PowerPoint</Application>
  <PresentationFormat>On-screen Show (4:3)</PresentationFormat>
  <Paragraphs>134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LAO Slide Template</vt:lpstr>
      <vt:lpstr>Drawing</vt:lpstr>
      <vt:lpstr>Propositions 30 and 38</vt:lpstr>
      <vt:lpstr>PowerPoint Presentation</vt:lpstr>
      <vt:lpstr>What Is the LAO?</vt:lpstr>
      <vt:lpstr>LAO Analysis of Ballot Measures</vt:lpstr>
      <vt:lpstr>PowerPoint Presentation</vt:lpstr>
      <vt:lpstr>2012-13 State Budget Plan</vt:lpstr>
      <vt:lpstr>The State’s General Fund: 2012-13 Spending</vt:lpstr>
      <vt:lpstr>Recent School Budget Issues</vt:lpstr>
      <vt:lpstr>PowerPoint Presentation</vt:lpstr>
      <vt:lpstr>Temporary Tax Increases</vt:lpstr>
      <vt:lpstr>New State Tax Revenues</vt:lpstr>
      <vt:lpstr>State Spending</vt:lpstr>
      <vt:lpstr>“Trigger” Reductions If Proposition 30 Not in Effect</vt:lpstr>
      <vt:lpstr>PowerPoint Presentation</vt:lpstr>
      <vt:lpstr>Personal Income Tax Increases</vt:lpstr>
      <vt:lpstr>New State Tax Revenues</vt:lpstr>
      <vt:lpstr>Allocation of Revenues </vt:lpstr>
      <vt:lpstr>Other Provisions</vt:lpstr>
      <vt:lpstr>Comparison of Two Tax Initiatives</vt:lpstr>
      <vt:lpstr>Other Resources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2012-09-17T18:17:53Z</dcterms:created>
  <dcterms:modified xsi:type="dcterms:W3CDTF">2012-09-17T18:21:36Z</dcterms:modified>
</cp:coreProperties>
</file>